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79" r:id="rId11"/>
    <p:sldId id="271" r:id="rId12"/>
    <p:sldId id="266" r:id="rId13"/>
    <p:sldId id="280" r:id="rId14"/>
    <p:sldId id="268" r:id="rId15"/>
    <p:sldId id="267" r:id="rId16"/>
    <p:sldId id="269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49FF-75B7-4ECD-8166-77881BFB83D9}" type="datetimeFigureOut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0015D-9A71-4308-ABE3-7E3E05D565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86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0015D-9A71-4308-ABE3-7E3E05D5655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82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0015D-9A71-4308-ABE3-7E3E05D5655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54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0015D-9A71-4308-ABE3-7E3E05D5655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82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330F-ABB2-4383-8817-DBBBEF2535EF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CB9-E5EA-4DEF-B563-00351F68235E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3312-9C03-4A8A-81FC-CC3D81B8524C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EF16-4300-407D-9A86-200256073676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9BA7-ADC6-4BE2-9FA2-4A5A2B3BD716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06E-650E-410F-9243-0679CF996A21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3644-5408-43EC-BBF1-E749FD224505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E5A8-BB47-47CA-AF97-2A2C255313E4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FD8-03FA-457E-8BAD-341054121C0B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9BA1-3BA8-4244-98ED-311CC43586BF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60A9-46C0-439D-B330-54A7F656B54E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6253BC-6A53-4F9F-91AB-00C753DD37C0}" type="datetime1">
              <a:rPr lang="zh-TW" altLang="en-US" smtClean="0"/>
              <a:t>2015/3/4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9EAE96B-96ED-45F0-97A6-B8D0BC1599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6" Type="http://schemas.openxmlformats.org/officeDocument/2006/relationships/image" Target="../media/image90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1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10.png"/><Relationship Id="rId10" Type="http://schemas.openxmlformats.org/officeDocument/2006/relationships/image" Target="../media/image20.emf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0.png"/><Relationship Id="rId10" Type="http://schemas.openxmlformats.org/officeDocument/2006/relationships/image" Target="../media/image31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3800" dirty="0" smtClean="0"/>
              <a:t>Time-sensitive Personalized Query Auto-Completion</a:t>
            </a:r>
            <a:endParaRPr lang="zh-TW" altLang="en-US" sz="3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Date</a:t>
            </a:r>
            <a:r>
              <a:rPr lang="zh-TW" altLang="en-US" dirty="0" smtClean="0"/>
              <a:t>： </a:t>
            </a:r>
            <a:r>
              <a:rPr lang="en-US" altLang="zh-TW" dirty="0" smtClean="0"/>
              <a:t>2015/01/29</a:t>
            </a:r>
          </a:p>
          <a:p>
            <a:r>
              <a:rPr lang="en-US" altLang="zh-TW" dirty="0" smtClean="0"/>
              <a:t>Author</a:t>
            </a:r>
            <a:r>
              <a:rPr lang="zh-TW" altLang="en-US" dirty="0" smtClean="0"/>
              <a:t>： </a:t>
            </a:r>
            <a:r>
              <a:rPr lang="en-US" altLang="zh-TW" dirty="0" err="1" smtClean="0"/>
              <a:t>Fei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Cai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Shangsong</a:t>
            </a:r>
            <a:r>
              <a:rPr lang="en-US" altLang="zh-TW" dirty="0" smtClean="0"/>
              <a:t> Liang, Maarten de </a:t>
            </a:r>
            <a:r>
              <a:rPr lang="en-US" altLang="zh-TW" dirty="0" err="1" smtClean="0"/>
              <a:t>Rijke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Source</a:t>
            </a:r>
            <a:r>
              <a:rPr lang="zh-TW" altLang="en-US" dirty="0" smtClean="0"/>
              <a:t>： </a:t>
            </a:r>
            <a:r>
              <a:rPr lang="en-US" altLang="zh-TW" dirty="0" smtClean="0"/>
              <a:t>CIKM’14</a:t>
            </a:r>
          </a:p>
          <a:p>
            <a:r>
              <a:rPr lang="en-US" altLang="zh-TW" dirty="0" smtClean="0"/>
              <a:t>Advisor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  <a:p>
            <a:r>
              <a:rPr lang="en-US" altLang="zh-TW" dirty="0" smtClean="0"/>
              <a:t>Speaker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Sz-Han,Wang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572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Time-sensitive QAC	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 smtClean="0">
                <a:ea typeface="Cambria Math"/>
              </a:rPr>
              <a:t> Predict form </a:t>
            </a:r>
            <a:r>
              <a:rPr lang="en-US" altLang="zh-TW" dirty="0">
                <a:solidFill>
                  <a:schemeClr val="accent3"/>
                </a:solidFill>
              </a:rPr>
              <a:t>recent trend </a:t>
            </a:r>
            <a:r>
              <a:rPr lang="en-US" altLang="zh-TW" dirty="0" smtClean="0"/>
              <a:t>(</a:t>
            </a:r>
            <a:r>
              <a:rPr lang="en-US" altLang="zh-TW" dirty="0" smtClean="0">
                <a:ea typeface="Cambria Math"/>
              </a:rPr>
              <a:t>recent </a:t>
            </a:r>
            <a:r>
              <a:rPr lang="en-US" altLang="zh-TW" dirty="0">
                <a:ea typeface="Cambria Math"/>
              </a:rPr>
              <a:t>N </a:t>
            </a:r>
            <a:r>
              <a:rPr lang="en-US" altLang="zh-TW" dirty="0" smtClean="0">
                <a:ea typeface="Cambria Math"/>
              </a:rPr>
              <a:t>days)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10</a:t>
            </a:fld>
            <a:endParaRPr lang="zh-TW" alt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096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1273311" y="2687961"/>
            <a:ext cx="7577439" cy="381000"/>
            <a:chOff x="1403648" y="4077072"/>
            <a:chExt cx="7577439" cy="38100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077072"/>
              <a:ext cx="17907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3205788" y="4099123"/>
              <a:ext cx="57752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f</a:t>
              </a:r>
              <a:r>
                <a:rPr lang="en-US" altLang="zh-TW" sz="1600" dirty="0" smtClean="0"/>
                <a:t>: decay factor, TD(i): the interval from day i to future day t0+1</a:t>
              </a:r>
              <a:endParaRPr lang="zh-TW" altLang="en-US" sz="1600" dirty="0"/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02" y="3118099"/>
            <a:ext cx="63531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群組 38"/>
          <p:cNvGrpSpPr/>
          <p:nvPr/>
        </p:nvGrpSpPr>
        <p:grpSpPr>
          <a:xfrm>
            <a:off x="628255" y="3949785"/>
            <a:ext cx="1556836" cy="1200329"/>
            <a:chOff x="1216414" y="3937249"/>
            <a:chExt cx="1556836" cy="1200329"/>
          </a:xfrm>
        </p:grpSpPr>
        <p:sp>
          <p:nvSpPr>
            <p:cNvPr id="7" name="文字方塊 6"/>
            <p:cNvSpPr txBox="1"/>
            <p:nvPr/>
          </p:nvSpPr>
          <p:spPr>
            <a:xfrm>
              <a:off x="1216414" y="3937249"/>
              <a:ext cx="1556836" cy="120032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harry</a:t>
              </a:r>
            </a:p>
            <a:p>
              <a:r>
                <a:rPr lang="en-US" altLang="zh-TW" dirty="0" smtClean="0"/>
                <a:t>harry potter</a:t>
              </a:r>
            </a:p>
            <a:p>
              <a:r>
                <a:rPr lang="en-US" altLang="zh-TW" dirty="0" smtClean="0"/>
                <a:t>harry </a:t>
              </a:r>
              <a:r>
                <a:rPr lang="en-US" altLang="zh-TW" dirty="0" err="1" smtClean="0"/>
                <a:t>winston</a:t>
              </a:r>
              <a:endParaRPr lang="en-US" altLang="zh-TW" dirty="0" smtClean="0"/>
            </a:p>
            <a:p>
              <a:r>
                <a:rPr lang="en-US" altLang="zh-TW" dirty="0" smtClean="0"/>
                <a:t>harry style</a:t>
              </a:r>
              <a:endParaRPr lang="zh-TW" altLang="en-US" dirty="0"/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1217902" y="4293096"/>
              <a:ext cx="1553898" cy="0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1" name="直線單箭頭接點 10"/>
          <p:cNvCxnSpPr/>
          <p:nvPr/>
        </p:nvCxnSpPr>
        <p:spPr>
          <a:xfrm>
            <a:off x="1947232" y="4449649"/>
            <a:ext cx="506126" cy="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818677" y="3973434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N days = 3, f=0.95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7218" y="5353068"/>
                <a:ext cx="69128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𝑇𝐷</m:t>
                        </m:r>
                        <m:d>
                          <m:dPr>
                            <m:ctrlPr>
                              <a:rPr lang="en-US" altLang="zh-TW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=2,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sup>
                    </m:sSup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=0.95</m:t>
                    </m:r>
                    <m:r>
                      <a:rPr lang="en-US" altLang="zh-TW" sz="1600" b="0" i="0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zh-TW" altLang="en-US" sz="1600" b="0" dirty="0" smtClean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𝑛𝑜𝑟𝑚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)=0.35</m:t>
                    </m:r>
                  </m:oMath>
                </a14:m>
                <a:r>
                  <a:rPr lang="zh-TW" altLang="en-US" sz="1600" b="0" dirty="0" smtClean="0"/>
                  <a:t> </a:t>
                </a:r>
                <a:endParaRPr lang="en-US" altLang="zh-TW" sz="16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𝑇𝐷</m:t>
                        </m:r>
                        <m:d>
                          <m:dPr>
                            <m:ctrlPr>
                              <a:rPr lang="en-US" altLang="zh-TW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1600" i="1">
                        <a:latin typeface="Cambria Math" panose="02040503050406030204" pitchFamily="18" charset="0"/>
                      </a:rPr>
                      <m:t>=0.9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02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TW" altLang="en-US" sz="1600" dirty="0" smtClean="0"/>
                  <a:t>   </a:t>
                </a:r>
                <a:r>
                  <a:rPr lang="zh-TW" altLang="en-US" sz="1600" dirty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𝑛𝑜𝑟𝑚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)=0.3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TW" altLang="en-US" sz="1600" dirty="0"/>
                  <a:t> </a:t>
                </a:r>
                <a:endParaRPr lang="en-US" altLang="zh-TW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𝑇𝐷</m:t>
                        </m:r>
                        <m:d>
                          <m:dPr>
                            <m:ctrlPr>
                              <a:rPr lang="en-US" altLang="zh-TW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16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85735</m:t>
                    </m:r>
                  </m:oMath>
                </a14:m>
                <a:r>
                  <a:rPr lang="en-US" altLang="zh-TW" sz="1600" dirty="0" smtClean="0"/>
                  <a:t> </a:t>
                </a:r>
                <a:r>
                  <a:rPr lang="zh-TW" altLang="en-US" sz="1600" dirty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𝑛𝑜𝑟𝑚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)=0.3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8" y="5353068"/>
                <a:ext cx="6912827" cy="830997"/>
              </a:xfrm>
              <a:prstGeom prst="rect">
                <a:avLst/>
              </a:prstGeom>
              <a:blipFill rotWithShape="0">
                <a:blip r:embed="rId11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/>
              <p:cNvSpPr txBox="1"/>
              <p:nvPr/>
            </p:nvSpPr>
            <p:spPr>
              <a:xfrm>
                <a:off x="5220072" y="5314878"/>
                <a:ext cx="3906519" cy="850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5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5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TW" sz="15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0+1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TW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h𝑎𝑟𝑟𝑦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𝑝𝑜𝑡𝑡𝑒𝑟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,1)</m:t>
                          </m:r>
                        </m:e>
                        <m:sub>
                          <m:r>
                            <a:rPr lang="en-US" altLang="zh-TW" sz="1500" b="0" i="1" smtClean="0">
                              <a:latin typeface="Cambria Math" panose="02040503050406030204" pitchFamily="18" charset="0"/>
                            </a:rPr>
                            <m:t>𝑡𝑟𝑒𝑛𝑑</m:t>
                          </m:r>
                        </m:sub>
                      </m:sSub>
                      <m:r>
                        <a:rPr lang="en-US" altLang="zh-TW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500" b="0" i="1" smtClean="0">
                          <a:latin typeface="Cambria Math"/>
                        </a:rPr>
                        <m:t>90</m:t>
                      </m:r>
                      <m:r>
                        <a:rPr lang="en-US" altLang="zh-TW" sz="1500" b="0" i="1" smtClean="0">
                          <a:latin typeface="Cambria Math" panose="02040503050406030204" pitchFamily="18" charset="0"/>
                        </a:rPr>
                        <m:t>+15=1</m:t>
                      </m:r>
                      <m:r>
                        <a:rPr lang="en-US" altLang="zh-TW" sz="1500" b="0" i="1" smtClean="0">
                          <a:latin typeface="Cambria Math"/>
                        </a:rPr>
                        <m:t>0</m:t>
                      </m:r>
                      <m:r>
                        <a:rPr lang="en-US" altLang="zh-TW" sz="15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zh-TW" sz="1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5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5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TW" sz="1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0+1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TW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h𝑎𝑟𝑟𝑦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𝑝𝑜𝑡𝑡𝑒𝑟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,2)</m:t>
                          </m:r>
                        </m:e>
                        <m:sub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𝑡𝑟𝑒𝑛𝑑</m:t>
                          </m:r>
                        </m:sub>
                      </m:sSub>
                      <m:r>
                        <a:rPr lang="en-US" altLang="zh-TW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500" b="0" i="1" smtClean="0">
                          <a:latin typeface="Cambria Math"/>
                        </a:rPr>
                        <m:t>85</m:t>
                      </m:r>
                      <m:r>
                        <a:rPr lang="en-US" altLang="zh-TW" sz="15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5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TW" sz="15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15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zh-TW" sz="1500" b="0" i="1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zh-TW" altLang="en-US" sz="15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5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5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TW" sz="1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0+1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TW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h𝑎𝑟𝑟𝑦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𝑝𝑜𝑡𝑡𝑒𝑟</m:t>
                          </m:r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,3)</m:t>
                          </m:r>
                        </m:e>
                        <m:sub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𝑡𝑟𝑒𝑛𝑑</m:t>
                          </m:r>
                        </m:sub>
                      </m:sSub>
                      <m:r>
                        <a:rPr lang="en-US" altLang="zh-TW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500" b="0" i="1" smtClean="0">
                          <a:latin typeface="Cambria Math"/>
                        </a:rPr>
                        <m:t>70</m:t>
                      </m:r>
                      <m:r>
                        <a:rPr lang="en-US" altLang="zh-TW" sz="15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500" b="0" i="1" smtClean="0">
                          <a:latin typeface="Cambria Math" panose="02040503050406030204" pitchFamily="18" charset="0"/>
                        </a:rPr>
                        <m:t>55=1</m:t>
                      </m:r>
                      <m:r>
                        <a:rPr lang="en-US" altLang="zh-TW" sz="1500" b="0" i="1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zh-TW" altLang="en-US" sz="1500" dirty="0"/>
              </a:p>
            </p:txBody>
          </p:sp>
        </mc:Choice>
        <mc:Fallback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314878"/>
                <a:ext cx="3906519" cy="850426"/>
              </a:xfrm>
              <a:prstGeom prst="rect">
                <a:avLst/>
              </a:prstGeom>
              <a:blipFill rotWithShape="1">
                <a:blip r:embed="rId12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2481831" y="4326623"/>
                <a:ext cx="2439835" cy="36189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0+1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h𝑎𝑟𝑟𝑦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𝑝𝑜𝑡𝑡𝑒𝑟</m:t>
                              </m:r>
                            </m:e>
                          </m:d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𝑡𝑟𝑒𝑛𝑑</m:t>
                          </m:r>
                        </m:sub>
                      </m:sSub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831" y="4326623"/>
                <a:ext cx="2439835" cy="361894"/>
              </a:xfrm>
              <a:prstGeom prst="rect">
                <a:avLst/>
              </a:prstGeom>
              <a:blipFill rotWithShape="0">
                <a:blip r:embed="rId1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2481831" y="4326555"/>
                <a:ext cx="3236655" cy="82355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0+1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h𝑎𝑟𝑟𝑦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𝑝𝑜𝑡𝑡𝑒𝑟</m:t>
                              </m:r>
                            </m:e>
                          </m:d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𝑡𝑟𝑒𝑛𝑑</m:t>
                          </m:r>
                        </m:sub>
                      </m:sSub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=0.35∗125+0.33∗130+0.32∗140</m:t>
                      </m:r>
                    </m:oMath>
                  </m:oMathPara>
                </a14:m>
                <a:endParaRPr lang="en-US" altLang="zh-TW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=131.45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831" y="4326555"/>
                <a:ext cx="3236655" cy="82355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5634583" y="4289718"/>
            <a:ext cx="3509417" cy="934066"/>
            <a:chOff x="5680305" y="4289718"/>
            <a:chExt cx="3509417" cy="934066"/>
          </a:xfrm>
        </p:grpSpPr>
        <p:grpSp>
          <p:nvGrpSpPr>
            <p:cNvPr id="20" name="群組 19"/>
            <p:cNvGrpSpPr/>
            <p:nvPr/>
          </p:nvGrpSpPr>
          <p:grpSpPr>
            <a:xfrm>
              <a:off x="6012159" y="4289718"/>
              <a:ext cx="3177563" cy="907931"/>
              <a:chOff x="3359389" y="4374023"/>
              <a:chExt cx="3767370" cy="958038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3359389" y="4694290"/>
                <a:ext cx="3767370" cy="637771"/>
                <a:chOff x="3508212" y="4393397"/>
                <a:chExt cx="3767370" cy="637771"/>
              </a:xfrm>
            </p:grpSpPr>
            <p:cxnSp>
              <p:nvCxnSpPr>
                <p:cNvPr id="14" name="直線接點 13"/>
                <p:cNvCxnSpPr/>
                <p:nvPr/>
              </p:nvCxnSpPr>
              <p:spPr>
                <a:xfrm>
                  <a:off x="3508212" y="4537413"/>
                  <a:ext cx="344005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接點 15"/>
                <p:cNvCxnSpPr/>
                <p:nvPr/>
              </p:nvCxnSpPr>
              <p:spPr>
                <a:xfrm>
                  <a:off x="6948264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/>
                <p:cNvCxnSpPr/>
                <p:nvPr/>
              </p:nvCxnSpPr>
              <p:spPr>
                <a:xfrm>
                  <a:off x="4090777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接點 21"/>
                <p:cNvCxnSpPr/>
                <p:nvPr/>
              </p:nvCxnSpPr>
              <p:spPr>
                <a:xfrm>
                  <a:off x="5580112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接點 22"/>
                <p:cNvCxnSpPr/>
                <p:nvPr/>
              </p:nvCxnSpPr>
              <p:spPr>
                <a:xfrm>
                  <a:off x="6300192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接點 23"/>
                <p:cNvCxnSpPr/>
                <p:nvPr/>
              </p:nvCxnSpPr>
              <p:spPr>
                <a:xfrm>
                  <a:off x="4848905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文字方塊 17"/>
                    <p:cNvSpPr txBox="1"/>
                    <p:nvPr/>
                  </p:nvSpPr>
                  <p:spPr>
                    <a:xfrm>
                      <a:off x="6611874" y="4657599"/>
                      <a:ext cx="6637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0+1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18" name="文字方塊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1874" y="4657599"/>
                      <a:ext cx="663708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70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文字方塊 25"/>
                    <p:cNvSpPr txBox="1"/>
                    <p:nvPr/>
                  </p:nvSpPr>
                  <p:spPr>
                    <a:xfrm>
                      <a:off x="6078144" y="4661836"/>
                      <a:ext cx="4440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26" name="文字方塊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8144" y="4661836"/>
                      <a:ext cx="444096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51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文字方塊 26"/>
                    <p:cNvSpPr txBox="1"/>
                    <p:nvPr/>
                  </p:nvSpPr>
                  <p:spPr>
                    <a:xfrm>
                      <a:off x="5250486" y="4653654"/>
                      <a:ext cx="6637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0−1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27" name="文字方塊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0486" y="4653654"/>
                      <a:ext cx="663708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70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文字方塊 27"/>
                    <p:cNvSpPr txBox="1"/>
                    <p:nvPr/>
                  </p:nvSpPr>
                  <p:spPr>
                    <a:xfrm>
                      <a:off x="4523028" y="4661836"/>
                      <a:ext cx="6637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28" name="文字方塊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23028" y="4661836"/>
                      <a:ext cx="663708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b="-51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文字方塊 28"/>
                    <p:cNvSpPr txBox="1"/>
                    <p:nvPr/>
                  </p:nvSpPr>
                  <p:spPr>
                    <a:xfrm>
                      <a:off x="3764334" y="4653654"/>
                      <a:ext cx="6637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0−3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29" name="文字方塊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64334" y="4653654"/>
                      <a:ext cx="663708" cy="369332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b="-70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1" name="文字方塊 30"/>
              <p:cNvSpPr txBox="1"/>
              <p:nvPr/>
            </p:nvSpPr>
            <p:spPr>
              <a:xfrm>
                <a:off x="3743814" y="4380270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85</a:t>
                </a:r>
                <a:endParaRPr lang="zh-TW" altLang="en-US" sz="1600" dirty="0"/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4493936" y="4374023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90</a:t>
                </a:r>
                <a:endParaRPr lang="zh-TW" altLang="en-US" sz="1600" dirty="0"/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5198763" y="4380270"/>
                <a:ext cx="510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110</a:t>
                </a:r>
                <a:endParaRPr lang="zh-TW" altLang="en-US" sz="1600" dirty="0"/>
              </a:p>
            </p:txBody>
          </p:sp>
        </p:grpSp>
        <p:cxnSp>
          <p:nvCxnSpPr>
            <p:cNvPr id="36" name="直線接點 35"/>
            <p:cNvCxnSpPr/>
            <p:nvPr/>
          </p:nvCxnSpPr>
          <p:spPr>
            <a:xfrm>
              <a:off x="6012160" y="4593234"/>
              <a:ext cx="0" cy="272968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5806013" y="4311988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70</a:t>
              </a:r>
              <a:endParaRPr lang="zh-TW" altLang="en-US" sz="16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文字方塊 39"/>
                <p:cNvSpPr txBox="1"/>
                <p:nvPr/>
              </p:nvSpPr>
              <p:spPr>
                <a:xfrm>
                  <a:off x="5680305" y="4854452"/>
                  <a:ext cx="6637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40" name="文字方塊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305" y="4854452"/>
                  <a:ext cx="663708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221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0" grpId="0"/>
      <p:bldP spid="35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Time-sensitive QAC	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 smtClean="0">
                <a:ea typeface="Cambria Math"/>
              </a:rPr>
              <a:t> Predict </a:t>
            </a:r>
            <a:r>
              <a:rPr lang="en-US" altLang="zh-TW" dirty="0">
                <a:ea typeface="Cambria Math"/>
              </a:rPr>
              <a:t>form </a:t>
            </a:r>
            <a:r>
              <a:rPr lang="en-US" altLang="zh-TW" dirty="0" smtClean="0">
                <a:solidFill>
                  <a:schemeClr val="accent3"/>
                </a:solidFill>
                <a:ea typeface="Cambria Math"/>
              </a:rPr>
              <a:t>periodicity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>
              <a:solidFill>
                <a:schemeClr val="accent3"/>
              </a:solidFill>
              <a:ea typeface="Cambria Math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chemeClr val="accent3"/>
              </a:solidFill>
              <a:ea typeface="Cambria Math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>
              <a:solidFill>
                <a:schemeClr val="accent3"/>
              </a:solidFill>
              <a:ea typeface="Cambria Math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chemeClr val="accent3"/>
              </a:solidFill>
              <a:ea typeface="Cambria Math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>
              <a:solidFill>
                <a:schemeClr val="accent3"/>
              </a:solidFill>
              <a:ea typeface="Cambria Math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chemeClr val="accent3"/>
              </a:solidFill>
              <a:ea typeface="Cambria Math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>
              <a:solidFill>
                <a:schemeClr val="accent3"/>
              </a:solidFill>
              <a:ea typeface="Cambria Math"/>
            </a:endParaRPr>
          </a:p>
          <a:p>
            <a:pPr lvl="3"/>
            <a:r>
              <a:rPr lang="en-US" altLang="zh-TW" dirty="0" smtClean="0">
                <a:ea typeface="Cambria Math"/>
              </a:rPr>
              <a:t>Use autocorrelation coefficient to detect </a:t>
            </a:r>
            <a:r>
              <a:rPr lang="en-US" altLang="zh-TW" dirty="0"/>
              <a:t>q’s periodicity</a:t>
            </a:r>
            <a:endParaRPr lang="en-US" altLang="zh-TW" dirty="0" smtClean="0">
              <a:solidFill>
                <a:schemeClr val="accent3"/>
              </a:solidFill>
              <a:ea typeface="Cambria Math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11</a:t>
            </a:fld>
            <a:endParaRPr lang="zh-TW" altLang="en-US" sz="2400" dirty="0"/>
          </a:p>
        </p:txBody>
      </p:sp>
      <p:grpSp>
        <p:nvGrpSpPr>
          <p:cNvPr id="5" name="群組 4"/>
          <p:cNvGrpSpPr/>
          <p:nvPr/>
        </p:nvGrpSpPr>
        <p:grpSpPr>
          <a:xfrm>
            <a:off x="1279546" y="1916832"/>
            <a:ext cx="7331054" cy="552450"/>
            <a:chOff x="1187624" y="3933056"/>
            <a:chExt cx="7331054" cy="5524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933056"/>
              <a:ext cx="4638675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5940152" y="4040004"/>
                  <a:ext cx="2578526" cy="357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600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600" b="0" i="1" dirty="0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b="0" i="1" dirty="0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a14:m>
                  <a:r>
                    <a:rPr lang="en-US" altLang="zh-TW" sz="1600" dirty="0" smtClean="0"/>
                    <a:t> denotes q’s periodicity</a:t>
                  </a:r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4040004"/>
                  <a:ext cx="2578526" cy="35753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82" t="-5172" b="-172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180306" y="2619656"/>
                <a:ext cx="1981889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1600" b="0" i="1" dirty="0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altLang="zh-TW" sz="1600" b="0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altLang="zh-TW" sz="16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16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TW" sz="1600" b="0" i="1" dirty="0" smtClean="0">
                          <a:latin typeface="Cambria Math" panose="02040503050406030204" pitchFamily="18" charset="0"/>
                        </a:rPr>
                        <m:t>=3 </m:t>
                      </m:r>
                    </m:oMath>
                  </m:oMathPara>
                </a14:m>
                <a:endParaRPr lang="en-US" altLang="zh-TW" sz="1600" dirty="0" smtClean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06" y="2619656"/>
                <a:ext cx="1981889" cy="357534"/>
              </a:xfrm>
              <a:prstGeom prst="rect">
                <a:avLst/>
              </a:prstGeom>
              <a:blipFill rotWithShape="0"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5104794" y="2929901"/>
            <a:ext cx="3587631" cy="973638"/>
            <a:chOff x="3029714" y="2947157"/>
            <a:chExt cx="5398057" cy="973638"/>
          </a:xfrm>
        </p:grpSpPr>
        <p:grpSp>
          <p:nvGrpSpPr>
            <p:cNvPr id="13" name="群組 12"/>
            <p:cNvGrpSpPr/>
            <p:nvPr/>
          </p:nvGrpSpPr>
          <p:grpSpPr>
            <a:xfrm>
              <a:off x="3166315" y="2947157"/>
              <a:ext cx="4771598" cy="953468"/>
              <a:chOff x="3743814" y="4367647"/>
              <a:chExt cx="3055627" cy="1006087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3941954" y="4694290"/>
                <a:ext cx="2857487" cy="679444"/>
                <a:chOff x="4090777" y="4393397"/>
                <a:chExt cx="2857487" cy="679444"/>
              </a:xfrm>
            </p:grpSpPr>
            <p:cxnSp>
              <p:nvCxnSpPr>
                <p:cNvPr id="18" name="直線接點 17"/>
                <p:cNvCxnSpPr/>
                <p:nvPr/>
              </p:nvCxnSpPr>
              <p:spPr>
                <a:xfrm>
                  <a:off x="4090777" y="4537413"/>
                  <a:ext cx="285748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接點 18"/>
                <p:cNvCxnSpPr/>
                <p:nvPr/>
              </p:nvCxnSpPr>
              <p:spPr>
                <a:xfrm>
                  <a:off x="6948264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接點 19"/>
                <p:cNvCxnSpPr/>
                <p:nvPr/>
              </p:nvCxnSpPr>
              <p:spPr>
                <a:xfrm>
                  <a:off x="4090777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/>
                <p:cNvCxnSpPr/>
                <p:nvPr/>
              </p:nvCxnSpPr>
              <p:spPr>
                <a:xfrm>
                  <a:off x="5580112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接點 21"/>
                <p:cNvCxnSpPr/>
                <p:nvPr/>
              </p:nvCxnSpPr>
              <p:spPr>
                <a:xfrm>
                  <a:off x="6300192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接點 22"/>
                <p:cNvCxnSpPr/>
                <p:nvPr/>
              </p:nvCxnSpPr>
              <p:spPr>
                <a:xfrm>
                  <a:off x="4848905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25" name="文字方塊 24"/>
                <p:cNvSpPr txBox="1"/>
                <p:nvPr/>
              </p:nvSpPr>
              <p:spPr>
                <a:xfrm>
                  <a:off x="5952233" y="4748079"/>
                  <a:ext cx="695918" cy="32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dirty="0" smtClean="0"/>
                    <a:t>2005/07/16</a:t>
                  </a:r>
                  <a:endParaRPr lang="zh-TW" altLang="en-US" sz="1400" dirty="0"/>
                </a:p>
              </p:txBody>
            </p:sp>
          </p:grpSp>
          <p:sp>
            <p:nvSpPr>
              <p:cNvPr id="15" name="文字方塊 14"/>
              <p:cNvSpPr txBox="1"/>
              <p:nvPr/>
            </p:nvSpPr>
            <p:spPr>
              <a:xfrm>
                <a:off x="3743814" y="4380270"/>
                <a:ext cx="336907" cy="357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100</a:t>
                </a:r>
                <a:endParaRPr lang="zh-TW" altLang="en-US" sz="1600" dirty="0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4541149" y="4374458"/>
                <a:ext cx="264023" cy="357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95</a:t>
                </a:r>
                <a:endParaRPr lang="zh-TW" altLang="en-US" sz="1600" dirty="0"/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236495" y="4367647"/>
                <a:ext cx="336907" cy="357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120</a:t>
                </a:r>
                <a:endParaRPr lang="zh-TW" altLang="en-US" sz="1600" dirty="0"/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7341041" y="3597684"/>
              <a:ext cx="108673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2005/07/17</a:t>
              </a:r>
              <a:endParaRPr lang="zh-TW" altLang="en-US" sz="14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258073" y="3613019"/>
              <a:ext cx="108673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2004/07/17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116237" y="3595168"/>
              <a:ext cx="108673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2003/07/17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029714" y="3595168"/>
              <a:ext cx="108673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2002/07/17</a:t>
              </a:r>
              <a:endParaRPr lang="zh-TW" alt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2716743" y="3064231"/>
                <a:ext cx="2328010" cy="36189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0+1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h𝑎𝑟𝑟𝑦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𝑝𝑜𝑡𝑡𝑒𝑟</m:t>
                              </m:r>
                            </m:e>
                          </m:d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𝑝𝑒𝑟𝑖</m:t>
                          </m:r>
                        </m:sub>
                      </m:sSub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743" y="3064231"/>
                <a:ext cx="2328010" cy="361894"/>
              </a:xfrm>
              <a:prstGeom prst="rect">
                <a:avLst/>
              </a:prstGeom>
              <a:blipFill rotWithShape="0">
                <a:blip r:embed="rId7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群組 39"/>
          <p:cNvGrpSpPr/>
          <p:nvPr/>
        </p:nvGrpSpPr>
        <p:grpSpPr>
          <a:xfrm>
            <a:off x="827584" y="2769517"/>
            <a:ext cx="1556836" cy="1200329"/>
            <a:chOff x="1216414" y="3937249"/>
            <a:chExt cx="1556836" cy="1200329"/>
          </a:xfrm>
        </p:grpSpPr>
        <p:sp>
          <p:nvSpPr>
            <p:cNvPr id="41" name="文字方塊 40"/>
            <p:cNvSpPr txBox="1"/>
            <p:nvPr/>
          </p:nvSpPr>
          <p:spPr>
            <a:xfrm>
              <a:off x="1216414" y="3937249"/>
              <a:ext cx="1556836" cy="120032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harry</a:t>
              </a:r>
            </a:p>
            <a:p>
              <a:r>
                <a:rPr lang="en-US" altLang="zh-TW" dirty="0" smtClean="0"/>
                <a:t>harry potter</a:t>
              </a:r>
            </a:p>
            <a:p>
              <a:r>
                <a:rPr lang="en-US" altLang="zh-TW" dirty="0" smtClean="0"/>
                <a:t>harry </a:t>
              </a:r>
              <a:r>
                <a:rPr lang="en-US" altLang="zh-TW" dirty="0" err="1" smtClean="0"/>
                <a:t>winston</a:t>
              </a:r>
              <a:endParaRPr lang="en-US" altLang="zh-TW" dirty="0" smtClean="0"/>
            </a:p>
            <a:p>
              <a:r>
                <a:rPr lang="en-US" altLang="zh-TW" dirty="0" smtClean="0"/>
                <a:t>harry style</a:t>
              </a:r>
              <a:endParaRPr lang="zh-TW" altLang="en-US" dirty="0"/>
            </a:p>
          </p:txBody>
        </p:sp>
        <p:cxnSp>
          <p:nvCxnSpPr>
            <p:cNvPr id="42" name="直線接點 41"/>
            <p:cNvCxnSpPr/>
            <p:nvPr/>
          </p:nvCxnSpPr>
          <p:spPr>
            <a:xfrm>
              <a:off x="1217902" y="4293096"/>
              <a:ext cx="1553898" cy="0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2" name="直線單箭頭接點 11"/>
          <p:cNvCxnSpPr/>
          <p:nvPr/>
        </p:nvCxnSpPr>
        <p:spPr>
          <a:xfrm flipV="1">
            <a:off x="2137300" y="3221333"/>
            <a:ext cx="574989" cy="8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2723540" y="3064231"/>
                <a:ext cx="2328010" cy="101284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0+1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h𝑎𝑟𝑟𝑦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𝑝𝑜𝑡𝑡𝑒𝑟</m:t>
                              </m:r>
                            </m:e>
                          </m:d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𝑝𝑒𝑟𝑖</m:t>
                          </m:r>
                        </m:sub>
                      </m:sSub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100+95+120</m:t>
                          </m:r>
                        </m:e>
                      </m:d>
                    </m:oMath>
                  </m:oMathPara>
                </a14:m>
                <a:endParaRPr lang="en-US" altLang="zh-TW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=105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540" y="3064231"/>
                <a:ext cx="2328010" cy="10128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768" y="4623715"/>
            <a:ext cx="4014361" cy="11116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080" y="5864091"/>
            <a:ext cx="3776307" cy="706863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4409505" y="4656232"/>
            <a:ext cx="2837389" cy="620803"/>
            <a:chOff x="5675720" y="4953373"/>
            <a:chExt cx="2837389" cy="620803"/>
          </a:xfrm>
        </p:grpSpPr>
        <p:cxnSp>
          <p:nvCxnSpPr>
            <p:cNvPr id="57" name="直線接點 56"/>
            <p:cNvCxnSpPr/>
            <p:nvPr/>
          </p:nvCxnSpPr>
          <p:spPr>
            <a:xfrm>
              <a:off x="8388424" y="5301208"/>
              <a:ext cx="0" cy="272968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4" name="群組 23"/>
            <p:cNvGrpSpPr/>
            <p:nvPr/>
          </p:nvGrpSpPr>
          <p:grpSpPr>
            <a:xfrm>
              <a:off x="5675720" y="4953373"/>
              <a:ext cx="2837389" cy="619471"/>
              <a:chOff x="5558037" y="4955297"/>
              <a:chExt cx="2837389" cy="619471"/>
            </a:xfrm>
          </p:grpSpPr>
          <p:grpSp>
            <p:nvGrpSpPr>
              <p:cNvPr id="46" name="群組 45"/>
              <p:cNvGrpSpPr/>
              <p:nvPr/>
            </p:nvGrpSpPr>
            <p:grpSpPr>
              <a:xfrm>
                <a:off x="5693781" y="5301211"/>
                <a:ext cx="2574589" cy="273557"/>
                <a:chOff x="4090777" y="4392776"/>
                <a:chExt cx="2460845" cy="288653"/>
              </a:xfrm>
            </p:grpSpPr>
            <p:cxnSp>
              <p:nvCxnSpPr>
                <p:cNvPr id="50" name="直線接點 49"/>
                <p:cNvCxnSpPr/>
                <p:nvPr/>
              </p:nvCxnSpPr>
              <p:spPr>
                <a:xfrm flipV="1">
                  <a:off x="4090777" y="4536792"/>
                  <a:ext cx="2460845" cy="62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接點 50"/>
                <p:cNvCxnSpPr/>
                <p:nvPr/>
              </p:nvCxnSpPr>
              <p:spPr>
                <a:xfrm>
                  <a:off x="6115758" y="4392776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接點 51"/>
                <p:cNvCxnSpPr/>
                <p:nvPr/>
              </p:nvCxnSpPr>
              <p:spPr>
                <a:xfrm>
                  <a:off x="4090777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接點 52"/>
                <p:cNvCxnSpPr/>
                <p:nvPr/>
              </p:nvCxnSpPr>
              <p:spPr>
                <a:xfrm>
                  <a:off x="5160747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接點 53"/>
                <p:cNvCxnSpPr/>
                <p:nvPr/>
              </p:nvCxnSpPr>
              <p:spPr>
                <a:xfrm>
                  <a:off x="5657699" y="4392780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接點 54"/>
                <p:cNvCxnSpPr/>
                <p:nvPr/>
              </p:nvCxnSpPr>
              <p:spPr>
                <a:xfrm>
                  <a:off x="4605691" y="4393397"/>
                  <a:ext cx="0" cy="288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文字方塊 46"/>
              <p:cNvSpPr txBox="1"/>
              <p:nvPr/>
            </p:nvSpPr>
            <p:spPr>
              <a:xfrm>
                <a:off x="5558037" y="495666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1</a:t>
                </a:r>
                <a:endParaRPr lang="zh-TW" altLang="en-US" sz="1600" dirty="0"/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6010862" y="496265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2</a:t>
                </a:r>
                <a:endParaRPr lang="zh-TW" altLang="en-US" sz="1600" dirty="0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6665581" y="496265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3</a:t>
                </a:r>
                <a:endParaRPr lang="zh-TW" altLang="en-US" sz="1600" dirty="0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7165157" y="496265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1</a:t>
                </a:r>
                <a:endParaRPr lang="zh-TW" altLang="en-US" sz="1600" dirty="0"/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7644121" y="495529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2</a:t>
                </a:r>
                <a:endParaRPr lang="zh-TW" altLang="en-US" sz="1600" dirty="0"/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>
                <a:off x="8096946" y="495529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3</a:t>
                </a:r>
                <a:endParaRPr lang="zh-TW" altLang="en-US" sz="16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428768" y="5402143"/>
                <a:ext cx="4741105" cy="45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1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∗(3−2)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(1−2)</m:t>
                              </m:r>
                            </m:e>
                            <m:sup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…+</m:t>
                              </m:r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=−0.33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768" y="5402143"/>
                <a:ext cx="4741105" cy="450893"/>
              </a:xfrm>
              <a:prstGeom prst="rect">
                <a:avLst/>
              </a:prstGeom>
              <a:blipFill rotWithShape="0">
                <a:blip r:embed="rId11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4409505" y="5864091"/>
                <a:ext cx="4744376" cy="45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1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∗(3−2)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(1−2)</m:t>
                              </m:r>
                            </m:e>
                            <m:sup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…+</m:t>
                              </m:r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=−0.67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505" y="5864091"/>
                <a:ext cx="4744376" cy="450893"/>
              </a:xfrm>
              <a:prstGeom prst="rect">
                <a:avLst/>
              </a:prstGeom>
              <a:blipFill rotWithShape="0"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4403880" y="6320462"/>
                <a:ext cx="4171718" cy="45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1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</m:e>
                          </m:d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∗(3−2)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1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(1−2)</m:t>
                              </m:r>
                            </m:e>
                            <m:sup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altLang="zh-TW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80" y="6320462"/>
                <a:ext cx="4171718" cy="450893"/>
              </a:xfrm>
              <a:prstGeom prst="rect">
                <a:avLst/>
              </a:prstGeom>
              <a:blipFill rotWithShape="0">
                <a:blip r:embed="rId1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5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  <p:bldP spid="44" grpId="0" animBg="1"/>
      <p:bldP spid="28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Personalized </a:t>
            </a:r>
            <a:r>
              <a:rPr lang="en-US" altLang="zh-TW" dirty="0" smtClean="0"/>
              <a:t>QAC	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Score user-specific query </a:t>
                </a:r>
                <a:r>
                  <a:rPr lang="en-US" altLang="zh-TW" dirty="0" smtClean="0"/>
                  <a:t>similarity</a:t>
                </a:r>
                <a:endParaRPr lang="en-US" altLang="zh-TW" sz="1800" dirty="0" smtClean="0"/>
              </a:p>
              <a:p>
                <a:pPr lvl="1">
                  <a:buFont typeface="新細明體" pitchFamily="18" charset="-120"/>
                  <a:buChar char="。"/>
                </a:pPr>
                <a:r>
                  <a:rPr lang="en-US" altLang="zh-TW" dirty="0" smtClean="0"/>
                  <a:t>Using a combination of similarity scores </a:t>
                </a:r>
                <a14:m>
                  <m:oMath xmlns:m="http://schemas.openxmlformats.org/officeDocument/2006/math">
                    <m:r>
                      <a:rPr lang="en-US" altLang="zh-TW" sz="1600" i="1" smtClean="0">
                        <a:solidFill>
                          <a:schemeClr val="accent3"/>
                        </a:solidFill>
                        <a:latin typeface="Cambria Math"/>
                      </a:rPr>
                      <m:t>𝑆𝑐𝑜𝑟𝑒</m:t>
                    </m:r>
                    <m:r>
                      <a:rPr lang="en-US" altLang="zh-TW" sz="1600" i="1" smtClean="0">
                        <a:solidFill>
                          <a:schemeClr val="accent3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160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altLang="zh-TW" sz="1600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6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chemeClr val="accent3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600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1600" i="1" smtClean="0">
                        <a:solidFill>
                          <a:schemeClr val="accent3"/>
                        </a:solidFill>
                        <a:latin typeface="Cambria Math"/>
                      </a:rPr>
                      <m:t>𝑆𝑐𝑜𝑟𝑒</m:t>
                    </m:r>
                    <m:r>
                      <a:rPr lang="en-US" altLang="zh-TW" sz="1600" i="1" smtClean="0">
                        <a:solidFill>
                          <a:schemeClr val="accent3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altLang="zh-TW" sz="1600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6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sz="1600" i="1">
                        <a:solidFill>
                          <a:schemeClr val="accent3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TW" sz="1600" dirty="0">
                  <a:solidFill>
                    <a:schemeClr val="accent3"/>
                  </a:solidFill>
                </a:endParaRPr>
              </a:p>
              <a:p>
                <a:pPr marL="54864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7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7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17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1700" dirty="0" smtClean="0"/>
                  <a:t>: the recent queries in the current search,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7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sz="17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TW" sz="1700" dirty="0" smtClean="0"/>
                  <a:t>:</a:t>
                </a:r>
                <a:r>
                  <a:rPr lang="en-US" altLang="zh-TW" sz="1700" dirty="0"/>
                  <a:t> </a:t>
                </a:r>
                <a:r>
                  <a:rPr lang="en-US" altLang="zh-TW" sz="1700" dirty="0" smtClean="0"/>
                  <a:t>the same user issued before</a:t>
                </a:r>
              </a:p>
              <a:p>
                <a:pPr lvl="1">
                  <a:buFont typeface="新細明體" pitchFamily="18" charset="-120"/>
                  <a:buChar char="。"/>
                </a:pPr>
                <a:r>
                  <a:rPr lang="en-US" altLang="zh-TW" dirty="0" smtClean="0"/>
                  <a:t>Personalized score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l-GR" altLang="zh-TW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l-GR" altLang="zh-TW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i="1">
                        <a:latin typeface="Cambria Math"/>
                      </a:rPr>
                      <m:t>𝑆𝑐𝑜𝑟𝑒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l-GR" altLang="zh-TW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l-GR" altLang="zh-TW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i="1">
                        <a:latin typeface="Cambria Math"/>
                      </a:rPr>
                      <m:t>𝑆𝑐𝑜𝑟𝑒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>
                  <a:ea typeface="Cambria Math"/>
                </a:endParaRPr>
              </a:p>
              <a:p>
                <a:pPr marL="274320" lvl="1" indent="0">
                  <a:buNone/>
                </a:pPr>
                <a:endParaRPr lang="en-US" altLang="zh-TW" dirty="0" smtClean="0"/>
              </a:p>
              <a:p>
                <a:pPr marL="274320" lvl="1" indent="0">
                  <a:buNone/>
                </a:pPr>
                <a:r>
                  <a:rPr lang="en-US" altLang="zh-TW" dirty="0"/>
                  <a:t> </a:t>
                </a:r>
                <a:endParaRPr lang="en-US" altLang="zh-TW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12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13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Personalized </a:t>
            </a:r>
            <a:r>
              <a:rPr lang="en-US" altLang="zh-TW" dirty="0" smtClean="0"/>
              <a:t>QAC	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endParaRPr lang="en-US" altLang="zh-TW" dirty="0"/>
          </a:p>
          <a:p>
            <a:pPr lvl="1">
              <a:buFont typeface="Wingdings" pitchFamily="2" charset="2"/>
              <a:buChar char="Ø"/>
            </a:pP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endParaRPr lang="en-US" altLang="zh-TW" dirty="0"/>
          </a:p>
          <a:p>
            <a:pPr lvl="1">
              <a:buFont typeface="Wingdings" pitchFamily="2" charset="2"/>
              <a:buChar char="Ø"/>
            </a:pP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endParaRPr lang="en-US" altLang="zh-TW" dirty="0"/>
          </a:p>
          <a:p>
            <a:pPr lvl="1">
              <a:buFont typeface="Wingdings" pitchFamily="2" charset="2"/>
              <a:buChar char="Ø"/>
            </a:pPr>
            <a:endParaRPr lang="en-US" altLang="zh-TW" dirty="0" smtClean="0"/>
          </a:p>
          <a:p>
            <a:pPr marL="274320" lvl="1" indent="0">
              <a:buNone/>
            </a:pP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endParaRPr lang="en-US" altLang="zh-TW" dirty="0"/>
          </a:p>
          <a:p>
            <a:pPr lvl="1">
              <a:buFont typeface="Wingdings" pitchFamily="2" charset="2"/>
              <a:buChar char="Ø"/>
            </a:pP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endParaRPr lang="en-US" altLang="zh-TW" dirty="0"/>
          </a:p>
          <a:p>
            <a:pPr lvl="1">
              <a:buFont typeface="Wingdings" pitchFamily="2" charset="2"/>
              <a:buChar char="Ø"/>
            </a:pP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 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13</a:t>
            </a:fld>
            <a:endParaRPr lang="zh-TW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85" y="1570324"/>
            <a:ext cx="44835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15616" y="2497715"/>
                <a:ext cx="5482590" cy="64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TW" sz="1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TW" sz="14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/>
                                </a:rPr>
                                <m:t>𝑐𝑖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TW" sz="14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/>
                                        </a:rPr>
                                        <m:t>𝑐𝑖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14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zh-TW" sz="14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𝑐𝑖</m:t>
                                  </m:r>
                                </m:sub>
                              </m:sSub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 ,   </m:t>
                              </m:r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TW" sz="1400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altLang="zh-TW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TW" sz="14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/>
                                </a:rPr>
                                <m:t>𝑐𝑖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TW" sz="14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/>
                                        </a:rPr>
                                        <m:t>𝑐𝑖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𝑐𝑖</m:t>
                                      </m:r>
                                    </m:sub>
                                  </m:s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4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zh-TW" sz="14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𝑐𝑖</m:t>
                                  </m:r>
                                </m:sub>
                              </m:s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 ,   </m:t>
                              </m:r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TW" sz="140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97715"/>
                <a:ext cx="5482590" cy="643253"/>
              </a:xfrm>
              <a:prstGeom prst="rect">
                <a:avLst/>
              </a:prstGeom>
              <a:blipFill rotWithShape="1">
                <a:blip r:embed="rId3"/>
                <a:stretch>
                  <a:fillRect t="-111429" b="-156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1115616" y="2091280"/>
            <a:ext cx="6617003" cy="387927"/>
            <a:chOff x="1364174" y="4049185"/>
            <a:chExt cx="6617003" cy="387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1364174" y="4049185"/>
                  <a:ext cx="1623650" cy="387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𝑇𝐷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174" y="4049185"/>
                  <a:ext cx="1623650" cy="38792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2915816" y="4077072"/>
                  <a:ext cx="50653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600" dirty="0" smtClean="0"/>
                    <a:t>, f: decay factor, TD(s): the interval between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zh-TW" sz="1600" dirty="0" smtClean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altLang="zh-TW" sz="1600" dirty="0" smtClean="0"/>
                    <a:t> </a:t>
                  </a:r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4077072"/>
                  <a:ext cx="5065361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2" t="-5455" b="-2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群組 8"/>
          <p:cNvGrpSpPr/>
          <p:nvPr/>
        </p:nvGrpSpPr>
        <p:grpSpPr>
          <a:xfrm>
            <a:off x="1137969" y="3429000"/>
            <a:ext cx="6962959" cy="1297865"/>
            <a:chOff x="1335788" y="5090404"/>
            <a:chExt cx="6962959" cy="1297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1335788" y="5090404"/>
                  <a:ext cx="6673430" cy="6649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40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𝑐𝑖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𝑊</m:t>
                                </m:r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𝑐𝑖</m:t>
                                </m:r>
                              </m:sub>
                            </m:sSub>
                            <m:r>
                              <a:rPr lang="en-US" altLang="zh-TW" sz="1400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altLang="zh-TW" sz="1400" i="1" smtClean="0">
                            <a:latin typeface="Cambria Math"/>
                            <a:ea typeface="Cambria Math"/>
                          </a:rPr>
                          <m:t>≡</m:t>
                        </m:r>
                        <m:r>
                          <a:rPr lang="en-US" altLang="zh-TW" sz="1400" b="0" i="1" smtClean="0">
                            <a:latin typeface="Cambria Math"/>
                            <a:ea typeface="Cambria Math"/>
                          </a:rPr>
                          <m:t>𝑆𝑖𝑚𝑖𝑙𝑎𝑟𝑖𝑡𝑦</m:t>
                        </m:r>
                        <m:r>
                          <a:rPr lang="en-US" altLang="zh-TW" sz="1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1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ea typeface="Cambria Math"/>
                              </a:rPr>
                              <m:t>𝑐𝑖</m:t>
                            </m:r>
                          </m:sub>
                        </m:sSub>
                        <m:r>
                          <a:rPr lang="en-US" altLang="zh-TW" sz="1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1400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  <m:r>
                          <a:rPr lang="en-US" altLang="zh-TW" sz="1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1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ea typeface="Cambria Math"/>
                              </a:rPr>
                              <m:t>𝑐𝑖</m:t>
                            </m:r>
                          </m:sub>
                        </m:sSub>
                        <m:r>
                          <a:rPr lang="en-US" altLang="zh-TW" sz="1400" b="0" i="1" smtClean="0">
                            <a:latin typeface="Cambria Math"/>
                            <a:ea typeface="Cambria Math"/>
                          </a:rPr>
                          <m:t>))</m:t>
                        </m:r>
                        <m:r>
                          <a:rPr lang="en-US" altLang="zh-TW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ctrlPr>
                                  <a:rPr lang="en-US" altLang="zh-TW" sz="1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𝑐𝑖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1400" b="0" i="1" smtClean="0">
                                <a:latin typeface="Cambria Math"/>
                              </a:rPr>
                              <m:t>|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1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TW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1400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𝑊</m:t>
                                </m:r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𝑐𝑖</m:t>
                                </m:r>
                              </m:sub>
                            </m:sSub>
                            <m:r>
                              <a:rPr lang="en-US" altLang="zh-TW" sz="1400" i="1">
                                <a:latin typeface="Cambria Math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𝑆𝑖𝑚𝑖𝑙𝑎𝑟𝑖𝑡𝑦</m:t>
                            </m:r>
                            <m:r>
                              <a:rPr lang="en-US" altLang="zh-TW" sz="14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𝑐𝑖</m:t>
                                </m:r>
                              </m:sub>
                            </m:s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788" y="5090404"/>
                  <a:ext cx="6673430" cy="6649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7339" b="-14587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662752" y="5688206"/>
                  <a:ext cx="3635995" cy="7000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ctrlPr>
                                  <a:rPr lang="en-US" altLang="zh-TW" sz="1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𝑐𝑖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1400" b="0" i="1" smtClean="0">
                                <a:latin typeface="Cambria Math"/>
                              </a:rPr>
                              <m:t>|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1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TW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1400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𝑊</m:t>
                                </m:r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𝑐𝑖</m:t>
                                </m:r>
                              </m:sub>
                            </m:sSub>
                            <m:r>
                              <a:rPr lang="en-US" altLang="zh-TW" sz="1400" i="1">
                                <a:latin typeface="Cambria Math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zh-TW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𝑙𝑒𝑛</m:t>
                                </m:r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𝑐𝑜𝑚𝑚𝑜𝑛</m:t>
                                </m:r>
                                <m:d>
                                  <m:dPr>
                                    <m:ctrlPr>
                                      <a:rPr lang="en-US" altLang="zh-TW" sz="1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400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TW" sz="1400" i="1">
                                            <a:latin typeface="Cambria Math"/>
                                          </a:rPr>
                                          <m:t>𝑐𝑖</m:t>
                                        </m:r>
                                      </m:sub>
                                    </m:sSub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400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TW" sz="14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𝑚𝑖𝑛</m:t>
                                </m:r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𝑙𝑒𝑛</m:t>
                                    </m:r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𝑐𝑖</m:t>
                                    </m:r>
                                  </m:sub>
                                </m:sSub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altLang="zh-TW" sz="14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𝑙𝑒𝑛</m:t>
                                    </m:r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TW" sz="1400" b="0" i="1" smtClean="0">
                                    <a:latin typeface="Cambria Math"/>
                                  </a:rPr>
                                  <m:t>))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2752" y="5688206"/>
                  <a:ext cx="3635995" cy="70006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/>
          <a:srcRect r="695"/>
          <a:stretch/>
        </p:blipFill>
        <p:spPr>
          <a:xfrm>
            <a:off x="1115616" y="6093360"/>
            <a:ext cx="4680520" cy="57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03104" y="6111626"/>
                <a:ext cx="30473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>depend on the query count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04" y="6111626"/>
                <a:ext cx="3047309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1200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683568" y="4179563"/>
            <a:ext cx="2381636" cy="923330"/>
            <a:chOff x="683568" y="3908260"/>
            <a:chExt cx="2381636" cy="923330"/>
          </a:xfrm>
        </p:grpSpPr>
        <p:sp>
          <p:nvSpPr>
            <p:cNvPr id="16" name="文字方塊 15"/>
            <p:cNvSpPr txBox="1"/>
            <p:nvPr/>
          </p:nvSpPr>
          <p:spPr>
            <a:xfrm>
              <a:off x="683568" y="3908260"/>
              <a:ext cx="2364750" cy="923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dirty="0"/>
                <a:t>h</a:t>
              </a:r>
              <a:r>
                <a:rPr lang="en-US" altLang="zh-TW" dirty="0" smtClean="0"/>
                <a:t>arry potter</a:t>
              </a:r>
            </a:p>
            <a:p>
              <a:r>
                <a:rPr lang="en-US" altLang="zh-TW" dirty="0" smtClean="0"/>
                <a:t>harry </a:t>
              </a:r>
            </a:p>
            <a:p>
              <a:r>
                <a:rPr lang="en-US" altLang="zh-TW" dirty="0" smtClean="0"/>
                <a:t>harry potter </a:t>
              </a:r>
              <a:r>
                <a:rPr lang="en-US" altLang="zh-TW" dirty="0" err="1" smtClean="0"/>
                <a:t>hogwarts</a:t>
              </a:r>
              <a:endParaRPr lang="en-US" altLang="zh-TW" dirty="0"/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701942" y="4237061"/>
              <a:ext cx="2363262" cy="0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85294" y="5336394"/>
                <a:ext cx="30703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>term {harry, potter}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en-US" sz="1600" dirty="0"/>
                  <a:t> </a:t>
                </a:r>
                <a:r>
                  <a:rPr lang="en-US" altLang="zh-TW" sz="1600" dirty="0"/>
                  <a:t>term {</a:t>
                </a:r>
                <a:r>
                  <a:rPr lang="en-US" altLang="zh-TW" sz="1600" dirty="0" smtClean="0"/>
                  <a:t>harry, potter,</a:t>
                </a:r>
                <a:r>
                  <a:rPr lang="en-US" altLang="zh-TW" sz="1600" dirty="0"/>
                  <a:t> </a:t>
                </a:r>
                <a:r>
                  <a:rPr lang="en-US" altLang="zh-TW" sz="1600" dirty="0" err="1"/>
                  <a:t>hogwarts</a:t>
                </a:r>
                <a:r>
                  <a:rPr lang="en-US" altLang="zh-TW" sz="1600" dirty="0" smtClean="0"/>
                  <a:t>}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4" y="5336394"/>
                <a:ext cx="3070328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>
            <a:off x="3221726" y="5330548"/>
            <a:ext cx="2700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W(harry)= </a:t>
            </a:r>
            <a:r>
              <a:rPr lang="en-US" altLang="zh-TW" sz="1600" dirty="0"/>
              <a:t>{</a:t>
            </a:r>
            <a:r>
              <a:rPr lang="en-US" altLang="zh-TW" sz="1600" dirty="0" smtClean="0"/>
              <a:t>harry, </a:t>
            </a:r>
            <a:r>
              <a:rPr lang="en-US" altLang="zh-TW" sz="1600" dirty="0" err="1"/>
              <a:t>hogwarts</a:t>
            </a:r>
            <a:r>
              <a:rPr lang="en-US" altLang="zh-TW" sz="1600" dirty="0" smtClean="0"/>
              <a:t>}</a:t>
            </a:r>
          </a:p>
          <a:p>
            <a:r>
              <a:rPr lang="en-US" altLang="zh-TW" sz="1600" dirty="0" smtClean="0"/>
              <a:t>W(potter)= {potter}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803104" y="5157192"/>
                <a:ext cx="3442674" cy="898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h𝑎𝑟𝑟𝑦</m:t>
                          </m:r>
                        </m:e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h𝑎𝑟𝑟𝑦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altLang="zh-TW" sz="1600" dirty="0" smtClean="0"/>
              </a:p>
              <a:p>
                <a14:m>
                  <m:oMath xmlns:m="http://schemas.openxmlformats.org/officeDocument/2006/math">
                    <m:r>
                      <a:rPr lang="en-US" altLang="zh-TW" sz="1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𝑝𝑜𝑡𝑡𝑒𝑟</m:t>
                        </m:r>
                      </m:e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𝑝𝑜𝑡𝑡𝑒𝑟</m:t>
                        </m:r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zh-TW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zh-TW" sz="1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altLang="zh-TW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1600" dirty="0" smtClean="0"/>
                  <a:t>1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04" y="5157192"/>
                <a:ext cx="3442674" cy="898772"/>
              </a:xfrm>
              <a:prstGeom prst="rect">
                <a:avLst/>
              </a:prstGeom>
              <a:blipFill rotWithShape="1">
                <a:blip r:embed="rId11"/>
                <a:stretch>
                  <a:fillRect b="-27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403751" y="4746630"/>
                <a:ext cx="3887539" cy="33855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h𝑎𝑟𝑟𝑦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𝑝𝑜𝑡𝑡𝑒𝑟</m:t>
                          </m:r>
                        </m:e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h𝑎𝑟𝑟𝑦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𝑝𝑜𝑡𝑡𝑒𝑟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h𝑜𝑔𝑤𝑎𝑟𝑡𝑠</m:t>
                          </m:r>
                        </m:e>
                      </m:d>
                    </m:oMath>
                  </m:oMathPara>
                </a14:m>
                <a:endParaRPr lang="en-US" altLang="zh-TW" sz="1600" dirty="0" smtClean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751" y="4746630"/>
                <a:ext cx="3887539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>
            <a:off x="2987824" y="4924439"/>
            <a:ext cx="40755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403944" y="4708415"/>
                <a:ext cx="5616794" cy="448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h𝑎𝑟𝑟𝑦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𝑝𝑜𝑡𝑡𝑒𝑟</m:t>
                          </m:r>
                        </m:e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h𝑎𝑟𝑟𝑦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𝑝𝑜𝑡𝑡𝑒𝑟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h𝑜𝑔𝑤𝑎𝑟𝑡𝑠</m:t>
                          </m:r>
                        </m:e>
                      </m:d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=0.84</m:t>
                      </m:r>
                    </m:oMath>
                  </m:oMathPara>
                </a14:m>
                <a:endParaRPr lang="en-US" altLang="zh-TW" sz="1600" dirty="0" smtClean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44" y="4708415"/>
                <a:ext cx="5616794" cy="448777"/>
              </a:xfrm>
              <a:prstGeom prst="rect">
                <a:avLst/>
              </a:prstGeom>
              <a:blipFill rotWithShape="1">
                <a:blip r:embed="rId1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184405" y="3121223"/>
                <a:ext cx="74920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 smtClean="0"/>
                  <a:t>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𝑐𝑖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)={</a:t>
                </a:r>
                <a14:m>
                  <m:oMath xmlns:m="http://schemas.openxmlformats.org/officeDocument/2006/math">
                    <m:r>
                      <a:rPr lang="en-US" altLang="zh-TW" sz="1400" b="0" i="1" dirty="0" smtClean="0">
                        <a:latin typeface="Cambria Math"/>
                      </a:rPr>
                      <m:t>𝑤</m:t>
                    </m:r>
                    <m:r>
                      <a:rPr lang="en-US" altLang="zh-TW" sz="1400" b="0" i="1" dirty="0" smtClean="0">
                        <a:latin typeface="Cambria Math"/>
                      </a:rPr>
                      <m:t>:</m:t>
                    </m:r>
                    <m:r>
                      <a:rPr lang="en-US" altLang="zh-TW" sz="1400" b="0" i="1" dirty="0" smtClean="0">
                        <a:latin typeface="Cambria Math"/>
                      </a:rPr>
                      <m:t>𝑤</m:t>
                    </m:r>
                    <m:r>
                      <a:rPr lang="en-US" altLang="zh-TW" sz="1400" b="0" i="1" dirty="0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sz="14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400" b="0" i="1" dirty="0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sz="1400" b="0" i="1" dirty="0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1400" b="0" i="1" dirty="0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altLang="zh-TW" sz="1400" b="0" i="1" dirty="0" smtClean="0">
                        <a:latin typeface="Cambria Math"/>
                        <a:ea typeface="Cambria Math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4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1400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altLang="zh-TW" sz="1400" b="0" i="1" dirty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14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400" b="0" i="1" dirty="0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b="0" i="1" dirty="0" smtClean="0">
                            <a:latin typeface="Cambria Math"/>
                            <a:ea typeface="Cambria Math"/>
                          </a:rPr>
                          <m:t>𝑐𝑖</m:t>
                        </m:r>
                      </m:sub>
                    </m:sSub>
                    <m:r>
                      <a:rPr lang="en-US" altLang="zh-TW" sz="1400" b="0" i="1" dirty="0" smtClean="0">
                        <a:latin typeface="Cambria Math"/>
                        <a:ea typeface="Cambria Math"/>
                      </a:rPr>
                      <m:t>[0]</m:t>
                    </m:r>
                  </m:oMath>
                </a14:m>
                <a:r>
                  <a:rPr lang="en-US" altLang="zh-TW" sz="1400" dirty="0" smtClean="0"/>
                  <a:t>} ,N(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altLang="zh-TW" sz="1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) denotes the frequency of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1400" i="1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zh-TW" altLang="en-US" sz="1400" dirty="0" smtClean="0"/>
                  <a:t> </a:t>
                </a:r>
                <a:r>
                  <a:rPr lang="en-US" altLang="zh-TW" sz="1400" dirty="0" smtClean="0"/>
                  <a:t>appearing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sz="1400" i="1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05" y="3121223"/>
                <a:ext cx="7492051" cy="307777"/>
              </a:xfrm>
              <a:prstGeom prst="rect">
                <a:avLst/>
              </a:prstGeom>
              <a:blipFill rotWithShape="1">
                <a:blip r:embed="rId14"/>
                <a:stretch>
                  <a:fillRect l="-163"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22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2" grpId="0"/>
      <p:bldP spid="24" grpId="0"/>
      <p:bldP spid="25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Hybrid QAC	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Rerank</a:t>
                </a:r>
                <a:r>
                  <a:rPr lang="en-US" altLang="zh-TW" dirty="0"/>
                  <a:t> QAC candidates by combined time-sensitive QAC with personalized </a:t>
                </a:r>
                <a:r>
                  <a:rPr lang="en-US" altLang="zh-TW" dirty="0" smtClean="0"/>
                  <a:t>QAC</a:t>
                </a:r>
              </a:p>
              <a:p>
                <a:pPr lvl="1">
                  <a:buFont typeface="新細明體" pitchFamily="18" charset="-120"/>
                  <a:buChar char="。"/>
                </a:pPr>
                <a:r>
                  <a:rPr lang="en-US" altLang="zh-TW" dirty="0" smtClean="0"/>
                  <a:t>Hybrid score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</a:rPr>
                      <m:t>𝑐𝑜𝑟𝑒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𝑃𝑠</m:t>
                    </m:r>
                    <m:r>
                      <a:rPr lang="en-US" altLang="zh-TW" i="1">
                        <a:latin typeface="Cambria Math"/>
                      </a:rPr>
                      <m:t>𝑐𝑜𝑟𝑒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>
                  <a:ea typeface="Cambria Math"/>
                </a:endParaRPr>
              </a:p>
              <a:p>
                <a:pPr lvl="1">
                  <a:buFont typeface="新細明體" pitchFamily="18" charset="-120"/>
                  <a:buChar char="。"/>
                </a:pPr>
                <a:r>
                  <a:rPr lang="en-US" altLang="zh-TW" dirty="0" smtClean="0">
                    <a:ea typeface="Cambria Math"/>
                  </a:rPr>
                  <a:t>Standardize </a:t>
                </a:r>
                <a:r>
                  <a:rPr lang="en-US" altLang="zh-TW" dirty="0" err="1" smtClean="0">
                    <a:ea typeface="Cambria Math"/>
                  </a:rPr>
                  <a:t>TSscore</a:t>
                </a:r>
                <a:r>
                  <a:rPr lang="en-US" altLang="zh-TW" dirty="0" smtClean="0">
                    <a:ea typeface="Cambria Math"/>
                  </a:rPr>
                  <a:t> and </a:t>
                </a:r>
                <a:r>
                  <a:rPr lang="en-US" altLang="zh-TW" dirty="0" err="1" smtClean="0">
                    <a:ea typeface="Cambria Math"/>
                  </a:rPr>
                  <a:t>Pscore</a:t>
                </a:r>
                <a:endParaRPr lang="en-US" altLang="zh-TW" dirty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</a:rPr>
                      <m:t>𝑆𝑠𝑐𝑜𝑟𝑒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0+1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/>
                              </a:rPr>
                              <m:t>λ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dirty="0" smtClean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𝑠𝑐𝑜𝑟𝑒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← 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𝑃𝑠𝑐𝑜𝑟𝑒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dirty="0">
                  <a:ea typeface="Cambria Math"/>
                </a:endParaRPr>
              </a:p>
              <a:p>
                <a:pPr lvl="2"/>
                <a:endParaRPr lang="en-US" altLang="zh-TW" dirty="0" smtClean="0">
                  <a:ea typeface="Cambria Math"/>
                </a:endParaRPr>
              </a:p>
              <a:p>
                <a:pPr marL="274320" lvl="1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14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741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Method</a:t>
            </a:r>
          </a:p>
          <a:p>
            <a:r>
              <a:rPr lang="en-US" altLang="zh-TW" dirty="0" smtClean="0">
                <a:solidFill>
                  <a:schemeClr val="accent6"/>
                </a:solidFill>
              </a:rPr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15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37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Dataset</a:t>
            </a:r>
          </a:p>
          <a:p>
            <a:pPr lvl="1">
              <a:buFont typeface="新細明體" pitchFamily="18" charset="-120"/>
              <a:buChar char="。"/>
            </a:pPr>
            <a:r>
              <a:rPr lang="en-US" altLang="zh-TW" dirty="0" smtClean="0"/>
              <a:t>AOL sampled between 2006/03/01 and 2006/05/31</a:t>
            </a:r>
          </a:p>
          <a:p>
            <a:pPr lvl="1">
              <a:buFont typeface="新細明體" pitchFamily="18" charset="-120"/>
              <a:buChar char="。"/>
            </a:pPr>
            <a:r>
              <a:rPr lang="en-US" altLang="zh-TW" dirty="0" smtClean="0"/>
              <a:t>Sound and Vision </a:t>
            </a:r>
            <a:r>
              <a:rPr lang="en-US" altLang="zh-TW" dirty="0"/>
              <a:t>sampled between </a:t>
            </a:r>
            <a:r>
              <a:rPr lang="en-US" altLang="zh-TW" dirty="0" smtClean="0"/>
              <a:t>2013/01/01 and 2013/12/31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16</a:t>
            </a:fld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80928"/>
            <a:ext cx="6851144" cy="31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	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Evaluation metrics</a:t>
            </a:r>
          </a:p>
          <a:p>
            <a:pPr lvl="1">
              <a:buFont typeface="新細明體" panose="02020500000000000000" pitchFamily="18" charset="-120"/>
              <a:buChar char="。"/>
            </a:pPr>
            <a:r>
              <a:rPr lang="en-US" altLang="zh-TW" dirty="0" smtClean="0"/>
              <a:t>Measure forecast accuracy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Mean Absolute Error (MAE)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 smtClean="0"/>
              <a:t> Symmetric Mean </a:t>
            </a:r>
            <a:r>
              <a:rPr lang="en-US" altLang="zh-TW" dirty="0"/>
              <a:t>Absolute Error </a:t>
            </a:r>
            <a:endParaRPr lang="en-US" altLang="zh-TW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lvl="1">
              <a:buFont typeface="新細明體" panose="02020500000000000000" pitchFamily="18" charset="-120"/>
              <a:buChar char="。"/>
            </a:pPr>
            <a:r>
              <a:rPr lang="en-US" altLang="zh-TW" dirty="0" smtClean="0"/>
              <a:t>Evaluate the effectiveness of QAC rankings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Mean Reciprocal Rank (MRR)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17</a:t>
            </a:fld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52936"/>
            <a:ext cx="2432900" cy="414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879096"/>
            <a:ext cx="2700366" cy="41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007948" y="2850159"/>
                <a:ext cx="4507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𝑝𝑟𝑒𝑑𝑖𝑐𝑡𝑖𝑜𝑛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48" y="2850159"/>
                <a:ext cx="450745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5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5161039"/>
            <a:ext cx="3600400" cy="6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Query popularity prediction evaluation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18</a:t>
            </a:fld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06" y="2204864"/>
            <a:ext cx="6429868" cy="295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Impact of trade-off parameter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19</a:t>
            </a:fld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56" y="2204864"/>
            <a:ext cx="8081744" cy="3412458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3072526" y="4435016"/>
            <a:ext cx="491362" cy="495119"/>
            <a:chOff x="3072526" y="4435016"/>
            <a:chExt cx="491362" cy="495119"/>
          </a:xfrm>
        </p:grpSpPr>
        <p:sp>
          <p:nvSpPr>
            <p:cNvPr id="6" name="文字方塊 5"/>
            <p:cNvSpPr txBox="1"/>
            <p:nvPr/>
          </p:nvSpPr>
          <p:spPr>
            <a:xfrm>
              <a:off x="3081064" y="4653136"/>
              <a:ext cx="482824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0.62</a:t>
              </a:r>
              <a:endParaRPr lang="zh-TW" altLang="en-US" dirty="0"/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 flipV="1">
              <a:off x="3072526" y="4435016"/>
              <a:ext cx="169404" cy="21602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7668344" y="4403480"/>
            <a:ext cx="491362" cy="495119"/>
            <a:chOff x="3072526" y="4435016"/>
            <a:chExt cx="491362" cy="495119"/>
          </a:xfrm>
        </p:grpSpPr>
        <p:sp>
          <p:nvSpPr>
            <p:cNvPr id="12" name="文字方塊 11"/>
            <p:cNvSpPr txBox="1"/>
            <p:nvPr/>
          </p:nvSpPr>
          <p:spPr>
            <a:xfrm>
              <a:off x="3081064" y="4653136"/>
              <a:ext cx="482824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0.83</a:t>
              </a:r>
              <a:endParaRPr lang="zh-TW" altLang="en-US" dirty="0"/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H="1" flipV="1">
              <a:off x="3072526" y="4435016"/>
              <a:ext cx="169404" cy="21602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65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6"/>
                </a:solidFill>
              </a:rPr>
              <a:t>Introduction</a:t>
            </a:r>
          </a:p>
          <a:p>
            <a:r>
              <a:rPr lang="en-US" altLang="zh-TW" dirty="0" smtClean="0"/>
              <a:t>Method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2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2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Performance of TS-QAC rankings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Performance of </a:t>
            </a:r>
            <a:r>
              <a:rPr lang="en-US" altLang="zh-TW" dirty="0" smtClean="0"/>
              <a:t>Hybrid QAC </a:t>
            </a:r>
            <a:r>
              <a:rPr lang="en-US" altLang="zh-TW" dirty="0"/>
              <a:t>rankings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20</a:t>
            </a:fld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877" y="2082944"/>
            <a:ext cx="9307754" cy="35440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200" y="2060848"/>
            <a:ext cx="7715200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020272" y="2060848"/>
            <a:ext cx="2123728" cy="354408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1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Method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>
                <a:solidFill>
                  <a:schemeClr val="accent6"/>
                </a:solidFill>
              </a:rPr>
              <a:t>Conclusion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21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23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000" dirty="0" smtClean="0"/>
                  <a:t>Adopt a combination of the two aspects of the QAC problem</a:t>
                </a:r>
              </a:p>
              <a:p>
                <a:r>
                  <a:rPr lang="en-US" altLang="zh-TW" sz="2000" dirty="0" smtClean="0"/>
                  <a:t>Proposed to use time-series analysis for predicting its future frequency</a:t>
                </a:r>
              </a:p>
              <a:p>
                <a:r>
                  <a:rPr lang="en-US" altLang="zh-TW" sz="2000" dirty="0" smtClean="0"/>
                  <a:t>Extend time-sensitive QAC method with personalized</a:t>
                </a:r>
              </a:p>
              <a:p>
                <a:r>
                  <a:rPr lang="en-US" altLang="zh-TW" sz="2000" dirty="0" smtClean="0"/>
                  <a:t>The </a:t>
                </a:r>
                <a:r>
                  <a:rPr lang="en-US" altLang="zh-TW" sz="2000" dirty="0"/>
                  <a:t>best performer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/>
                      </a:rPr>
                      <m:t>λ</m:t>
                    </m:r>
                    <m:r>
                      <a:rPr lang="el-GR" altLang="zh-TW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 smtClean="0"/>
                  <a:t>*-</a:t>
                </a:r>
                <a:r>
                  <a:rPr lang="en-US" altLang="zh-TW" sz="2000" dirty="0"/>
                  <a:t>H-QAC </a:t>
                </a:r>
                <a:r>
                  <a:rPr lang="en-US" altLang="zh-TW" sz="2000" dirty="0" smtClean="0"/>
                  <a:t>showing significant </a:t>
                </a:r>
                <a:r>
                  <a:rPr lang="en-US" altLang="zh-TW" sz="2000" dirty="0"/>
                  <a:t>improvements over various time-sensitive QAC </a:t>
                </a:r>
                <a:r>
                  <a:rPr lang="en-US" altLang="zh-TW" sz="2000" dirty="0" smtClean="0"/>
                  <a:t>baselines</a:t>
                </a:r>
              </a:p>
              <a:p>
                <a:r>
                  <a:rPr lang="en-US" altLang="zh-TW" sz="2000" dirty="0" smtClean="0"/>
                  <a:t>Use parallel processing to enhance the efficiency of the method and use other metrics to evaluate the QAC rankings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625" r="-12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22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18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Query auto-completion(QAC) is aimed at saving user’s time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3</a:t>
            </a:fld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65" y="2492896"/>
            <a:ext cx="722698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common approach:</a:t>
            </a:r>
          </a:p>
          <a:p>
            <a:pPr marL="274320" lvl="1" indent="0">
              <a:buNone/>
            </a:pPr>
            <a:r>
              <a:rPr lang="en-US" altLang="zh-TW" dirty="0" smtClean="0"/>
              <a:t>Extract past queries from query log, and rank them by their past popularity </a:t>
            </a:r>
            <a:r>
              <a:rPr lang="zh-TW" altLang="en-US" dirty="0" smtClean="0">
                <a:solidFill>
                  <a:schemeClr val="accent2"/>
                </a:solidFill>
              </a:rPr>
              <a:t>→ </a:t>
            </a:r>
            <a:r>
              <a:rPr lang="en-US" altLang="zh-TW" dirty="0" smtClean="0">
                <a:solidFill>
                  <a:schemeClr val="accent2"/>
                </a:solidFill>
              </a:rPr>
              <a:t>performance on average but far from optimal</a:t>
            </a:r>
            <a:endParaRPr lang="en-US" altLang="zh-TW" dirty="0"/>
          </a:p>
          <a:p>
            <a:pPr lvl="1">
              <a:buClr>
                <a:schemeClr val="accent2"/>
              </a:buClr>
              <a:buFont typeface="Arial" pitchFamily="34" charset="0"/>
              <a:buChar char="X"/>
            </a:pPr>
            <a:r>
              <a:rPr lang="en-US" altLang="zh-TW" dirty="0"/>
              <a:t> Time and trend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4</a:t>
            </a:fld>
            <a:endParaRPr lang="zh-TW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4968552" cy="36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5868144" y="3284984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MH370</a:t>
            </a:r>
          </a:p>
          <a:p>
            <a:r>
              <a:rPr lang="en-US" altLang="zh-TW" dirty="0" smtClean="0">
                <a:solidFill>
                  <a:schemeClr val="accent2"/>
                </a:solidFill>
              </a:rPr>
              <a:t>movie</a:t>
            </a:r>
          </a:p>
          <a:p>
            <a:r>
              <a:rPr lang="en-US" altLang="zh-TW" dirty="0" err="1" smtClean="0">
                <a:solidFill>
                  <a:schemeClr val="accent6"/>
                </a:solidFill>
              </a:rPr>
              <a:t>christmas</a:t>
            </a:r>
            <a:endParaRPr lang="zh-TW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2"/>
              </a:buClr>
              <a:buFont typeface="Arial" pitchFamily="34" charset="0"/>
              <a:buChar char="X"/>
            </a:pPr>
            <a:r>
              <a:rPr lang="en-US" altLang="zh-TW" dirty="0" smtClean="0"/>
              <a:t> User-specific</a:t>
            </a:r>
            <a:endParaRPr lang="en-US" altLang="zh-TW" dirty="0"/>
          </a:p>
          <a:p>
            <a:pPr lvl="1">
              <a:buClr>
                <a:schemeClr val="accent2"/>
              </a:buClr>
              <a:buFont typeface="Arial" pitchFamily="34" charset="0"/>
              <a:buChar char="X"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5</a:t>
            </a:fld>
            <a:endParaRPr lang="zh-TW" alt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132856"/>
            <a:ext cx="681338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Goal:</a:t>
            </a:r>
          </a:p>
          <a:p>
            <a:pPr marL="274320" lvl="1" indent="0">
              <a:buNone/>
            </a:pPr>
            <a:r>
              <a:rPr lang="en-US" altLang="zh-TW" dirty="0" smtClean="0"/>
              <a:t>Propose a </a:t>
            </a:r>
            <a:r>
              <a:rPr lang="en-US" altLang="zh-TW" dirty="0" smtClean="0">
                <a:solidFill>
                  <a:schemeClr val="accent6"/>
                </a:solidFill>
              </a:rPr>
              <a:t>hybrid QAC model </a:t>
            </a:r>
            <a:r>
              <a:rPr lang="en-US" altLang="zh-TW" dirty="0" smtClean="0"/>
              <a:t>considers both of </a:t>
            </a:r>
            <a:r>
              <a:rPr lang="en-US" altLang="zh-TW" dirty="0" smtClean="0">
                <a:solidFill>
                  <a:schemeClr val="accent6"/>
                </a:solidFill>
              </a:rPr>
              <a:t>time-sensitivity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chemeClr val="accent6"/>
                </a:solidFill>
              </a:rPr>
              <a:t>personalization</a:t>
            </a:r>
            <a:r>
              <a:rPr lang="en-US" altLang="zh-TW" dirty="0" smtClean="0"/>
              <a:t> to achieve optimal QAC effectiveness for a user.</a:t>
            </a:r>
          </a:p>
          <a:p>
            <a:pPr marL="274320" lvl="1" indent="0">
              <a:buNone/>
            </a:pP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Time-sensitivity</a:t>
            </a:r>
            <a:r>
              <a:rPr lang="en-US" altLang="zh-TW" dirty="0"/>
              <a:t>: predict </a:t>
            </a:r>
            <a:r>
              <a:rPr lang="en-US" altLang="zh-TW" dirty="0" smtClean="0"/>
              <a:t>query </a:t>
            </a:r>
            <a:r>
              <a:rPr lang="en-US" altLang="zh-TW" dirty="0"/>
              <a:t>popularity based on </a:t>
            </a:r>
            <a:r>
              <a:rPr lang="en-US" altLang="zh-TW" dirty="0">
                <a:solidFill>
                  <a:schemeClr val="accent3"/>
                </a:solidFill>
              </a:rPr>
              <a:t>periodicity</a:t>
            </a:r>
            <a:r>
              <a:rPr lang="en-US" altLang="zh-TW" dirty="0"/>
              <a:t> of a </a:t>
            </a:r>
            <a:r>
              <a:rPr lang="en-US" altLang="zh-TW" dirty="0" smtClean="0"/>
              <a:t>query and its </a:t>
            </a:r>
            <a:r>
              <a:rPr lang="en-US" altLang="zh-TW" dirty="0" smtClean="0">
                <a:solidFill>
                  <a:schemeClr val="accent3"/>
                </a:solidFill>
              </a:rPr>
              <a:t>recent trend</a:t>
            </a:r>
          </a:p>
          <a:p>
            <a:pPr lvl="1">
              <a:buFont typeface="Wingdings" pitchFamily="2" charset="2"/>
              <a:buChar char="Ø"/>
            </a:pP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Personalization: exploit each user’s previous queries, both during the </a:t>
            </a:r>
            <a:r>
              <a:rPr lang="en-US" altLang="zh-TW" dirty="0" smtClean="0">
                <a:solidFill>
                  <a:schemeClr val="accent3"/>
                </a:solidFill>
              </a:rPr>
              <a:t>current session </a:t>
            </a:r>
            <a:r>
              <a:rPr lang="en-US" altLang="zh-TW" dirty="0" smtClean="0"/>
              <a:t>and from </a:t>
            </a:r>
            <a:r>
              <a:rPr lang="en-US" altLang="zh-TW" dirty="0" smtClean="0">
                <a:solidFill>
                  <a:schemeClr val="accent3"/>
                </a:solidFill>
              </a:rPr>
              <a:t>historical logs </a:t>
            </a:r>
            <a:r>
              <a:rPr lang="en-US" altLang="zh-TW" dirty="0" smtClean="0"/>
              <a:t>as user-specific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6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26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Flow Chart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7</a:t>
            </a:fld>
            <a:endParaRPr lang="zh-TW" altLang="en-US" sz="2400" dirty="0"/>
          </a:p>
        </p:txBody>
      </p:sp>
      <p:grpSp>
        <p:nvGrpSpPr>
          <p:cNvPr id="75" name="群組 74"/>
          <p:cNvGrpSpPr/>
          <p:nvPr/>
        </p:nvGrpSpPr>
        <p:grpSpPr>
          <a:xfrm>
            <a:off x="755576" y="2204864"/>
            <a:ext cx="7200800" cy="3067055"/>
            <a:chOff x="755576" y="2204864"/>
            <a:chExt cx="7200800" cy="3067055"/>
          </a:xfrm>
        </p:grpSpPr>
        <p:grpSp>
          <p:nvGrpSpPr>
            <p:cNvPr id="66" name="群組 65"/>
            <p:cNvGrpSpPr/>
            <p:nvPr/>
          </p:nvGrpSpPr>
          <p:grpSpPr>
            <a:xfrm>
              <a:off x="755576" y="2204864"/>
              <a:ext cx="7200800" cy="2765189"/>
              <a:chOff x="755576" y="2204864"/>
              <a:chExt cx="7200800" cy="2765189"/>
            </a:xfrm>
          </p:grpSpPr>
          <p:grpSp>
            <p:nvGrpSpPr>
              <p:cNvPr id="33" name="群組 32"/>
              <p:cNvGrpSpPr/>
              <p:nvPr/>
            </p:nvGrpSpPr>
            <p:grpSpPr>
              <a:xfrm>
                <a:off x="755576" y="3961941"/>
                <a:ext cx="2232248" cy="1008112"/>
                <a:chOff x="372399" y="3673909"/>
                <a:chExt cx="2232248" cy="1008112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372399" y="3673909"/>
                  <a:ext cx="2232248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Personalized QAC</a:t>
                  </a:r>
                  <a:endParaRPr lang="zh-TW" altLang="en-US" dirty="0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372399" y="4105957"/>
                  <a:ext cx="2232248" cy="57606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zh-TW" sz="1300" dirty="0" smtClean="0">
                      <a:solidFill>
                        <a:schemeClr val="accent1"/>
                      </a:solidFill>
                    </a:rPr>
                    <a:t>Score user-specific query similarity </a:t>
                  </a:r>
                  <a:endParaRPr lang="zh-TW" altLang="en-US" sz="1300" dirty="0">
                    <a:solidFill>
                      <a:schemeClr val="accent1"/>
                    </a:solidFill>
                  </a:endParaRPr>
                </a:p>
              </p:txBody>
            </p:sp>
          </p:grpSp>
          <p:cxnSp>
            <p:nvCxnSpPr>
              <p:cNvPr id="36" name="直線單箭頭接點 35"/>
              <p:cNvCxnSpPr/>
              <p:nvPr/>
            </p:nvCxnSpPr>
            <p:spPr>
              <a:xfrm>
                <a:off x="5724128" y="4365104"/>
                <a:ext cx="504056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群組 41"/>
              <p:cNvGrpSpPr/>
              <p:nvPr/>
            </p:nvGrpSpPr>
            <p:grpSpPr>
              <a:xfrm>
                <a:off x="1043608" y="2204864"/>
                <a:ext cx="6347874" cy="1152128"/>
                <a:chOff x="-79473" y="2956661"/>
                <a:chExt cx="6347874" cy="1152128"/>
              </a:xfrm>
            </p:grpSpPr>
            <p:sp>
              <p:nvSpPr>
                <p:cNvPr id="6" name="流程圖: 文件 5"/>
                <p:cNvSpPr/>
                <p:nvPr/>
              </p:nvSpPr>
              <p:spPr>
                <a:xfrm>
                  <a:off x="-79473" y="3136681"/>
                  <a:ext cx="1368152" cy="792088"/>
                </a:xfrm>
                <a:prstGeom prst="flowChartDocumen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query</a:t>
                  </a:r>
                  <a:endParaRPr lang="zh-TW" altLang="en-US" dirty="0"/>
                </a:p>
              </p:txBody>
            </p:sp>
            <p:cxnSp>
              <p:nvCxnSpPr>
                <p:cNvPr id="8" name="直線單箭頭接點 7"/>
                <p:cNvCxnSpPr>
                  <a:stCxn id="6" idx="3"/>
                </p:cNvCxnSpPr>
                <p:nvPr/>
              </p:nvCxnSpPr>
              <p:spPr>
                <a:xfrm>
                  <a:off x="1288679" y="3532725"/>
                  <a:ext cx="504056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群組 30"/>
                <p:cNvGrpSpPr/>
                <p:nvPr/>
              </p:nvGrpSpPr>
              <p:grpSpPr>
                <a:xfrm>
                  <a:off x="1792735" y="3064673"/>
                  <a:ext cx="2232248" cy="1008112"/>
                  <a:chOff x="2555776" y="3717032"/>
                  <a:chExt cx="2232248" cy="1008112"/>
                </a:xfrm>
              </p:grpSpPr>
              <p:sp>
                <p:nvSpPr>
                  <p:cNvPr id="29" name="矩形 28"/>
                  <p:cNvSpPr/>
                  <p:nvPr/>
                </p:nvSpPr>
                <p:spPr>
                  <a:xfrm>
                    <a:off x="2555776" y="3717032"/>
                    <a:ext cx="2232248" cy="43204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dirty="0" smtClean="0"/>
                      <a:t>Time-sensitive QAC</a:t>
                    </a:r>
                    <a:endParaRPr lang="zh-TW" altLang="en-US" dirty="0"/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2555776" y="4149080"/>
                    <a:ext cx="2232248" cy="57606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zh-TW" sz="1300" dirty="0" smtClean="0">
                        <a:solidFill>
                          <a:schemeClr val="accent1"/>
                        </a:solidFill>
                      </a:rPr>
                      <a:t>Rank QAC candidates by predicted query popularity</a:t>
                    </a:r>
                    <a:endParaRPr lang="zh-TW" altLang="en-US" sz="1300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cxnSp>
              <p:nvCxnSpPr>
                <p:cNvPr id="32" name="直線單箭頭接點 31"/>
                <p:cNvCxnSpPr/>
                <p:nvPr/>
              </p:nvCxnSpPr>
              <p:spPr>
                <a:xfrm>
                  <a:off x="4024983" y="3532725"/>
                  <a:ext cx="504056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流程圖: 多重文件 36"/>
                <p:cNvSpPr/>
                <p:nvPr/>
              </p:nvSpPr>
              <p:spPr>
                <a:xfrm>
                  <a:off x="4540209" y="2956661"/>
                  <a:ext cx="1728192" cy="1152128"/>
                </a:xfrm>
                <a:prstGeom prst="flowChartMultidocumen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600" dirty="0"/>
                    <a:t>t</a:t>
                  </a:r>
                  <a:r>
                    <a:rPr lang="en-US" altLang="zh-TW" sz="1600" dirty="0" smtClean="0"/>
                    <a:t>op N query completions</a:t>
                  </a:r>
                </a:p>
                <a:p>
                  <a:pPr algn="ctr"/>
                  <a:r>
                    <a:rPr lang="en-US" altLang="zh-TW" sz="1600" dirty="0" smtClean="0"/>
                    <a:t>candidates</a:t>
                  </a:r>
                  <a:endParaRPr lang="zh-TW" altLang="en-US" sz="1600" dirty="0"/>
                </a:p>
              </p:txBody>
            </p:sp>
          </p:grpSp>
          <p:grpSp>
            <p:nvGrpSpPr>
              <p:cNvPr id="58" name="群組 57"/>
              <p:cNvGrpSpPr/>
              <p:nvPr/>
            </p:nvGrpSpPr>
            <p:grpSpPr>
              <a:xfrm>
                <a:off x="1907704" y="3320988"/>
                <a:ext cx="4464496" cy="684076"/>
                <a:chOff x="1907704" y="3320988"/>
                <a:chExt cx="4464496" cy="684076"/>
              </a:xfrm>
            </p:grpSpPr>
            <p:cxnSp>
              <p:nvCxnSpPr>
                <p:cNvPr id="50" name="直線接點 49"/>
                <p:cNvCxnSpPr/>
                <p:nvPr/>
              </p:nvCxnSpPr>
              <p:spPr>
                <a:xfrm>
                  <a:off x="6372200" y="3320988"/>
                  <a:ext cx="0" cy="28803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接點 52"/>
                <p:cNvCxnSpPr/>
                <p:nvPr/>
              </p:nvCxnSpPr>
              <p:spPr>
                <a:xfrm flipH="1">
                  <a:off x="1907704" y="3609020"/>
                  <a:ext cx="446449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單箭頭接點 53"/>
                <p:cNvCxnSpPr/>
                <p:nvPr/>
              </p:nvCxnSpPr>
              <p:spPr>
                <a:xfrm>
                  <a:off x="1910435" y="3609020"/>
                  <a:ext cx="0" cy="39604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流程圖: 多重文件 64"/>
              <p:cNvSpPr/>
              <p:nvPr/>
            </p:nvSpPr>
            <p:spPr>
              <a:xfrm>
                <a:off x="6228184" y="3789040"/>
                <a:ext cx="1728192" cy="1152128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dirty="0"/>
                  <a:t>t</a:t>
                </a:r>
                <a:r>
                  <a:rPr lang="en-US" altLang="zh-TW" sz="1600" dirty="0" smtClean="0"/>
                  <a:t>op N query completions</a:t>
                </a:r>
              </a:p>
            </p:txBody>
          </p:sp>
        </p:grpSp>
        <p:grpSp>
          <p:nvGrpSpPr>
            <p:cNvPr id="73" name="群組 72"/>
            <p:cNvGrpSpPr/>
            <p:nvPr/>
          </p:nvGrpSpPr>
          <p:grpSpPr>
            <a:xfrm>
              <a:off x="3491880" y="3939211"/>
              <a:ext cx="2232248" cy="1332708"/>
              <a:chOff x="3563888" y="3968500"/>
              <a:chExt cx="2232248" cy="1332708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3563888" y="3968500"/>
                <a:ext cx="223224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Hybrid QAC</a:t>
                </a:r>
                <a:endParaRPr lang="zh-TW" altLang="en-US" dirty="0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3563888" y="4400548"/>
                <a:ext cx="2232248" cy="9006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sz="1300" dirty="0" err="1" smtClean="0">
                    <a:solidFill>
                      <a:schemeClr val="accent1"/>
                    </a:solidFill>
                  </a:rPr>
                  <a:t>Rerank</a:t>
                </a:r>
                <a:r>
                  <a:rPr lang="en-US" altLang="zh-TW" sz="1300" dirty="0" smtClean="0">
                    <a:solidFill>
                      <a:schemeClr val="accent1"/>
                    </a:solidFill>
                  </a:rPr>
                  <a:t> QAC candidates by combined time-sensitive QAC with personalized QAC</a:t>
                </a:r>
                <a:endParaRPr lang="zh-TW" altLang="en-US" sz="1300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72" name="直線單箭頭接點 71"/>
            <p:cNvCxnSpPr/>
            <p:nvPr/>
          </p:nvCxnSpPr>
          <p:spPr>
            <a:xfrm>
              <a:off x="2987824" y="4400548"/>
              <a:ext cx="50405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72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>
                <a:solidFill>
                  <a:schemeClr val="accent6"/>
                </a:solidFill>
              </a:rPr>
              <a:t>Method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8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286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Time-sensitive QAC	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Rank QAC candidates by predicted query popularity</a:t>
                </a:r>
              </a:p>
              <a:p>
                <a:pPr lvl="1">
                  <a:buFont typeface="新細明體" pitchFamily="18" charset="-120"/>
                  <a:buChar char="。"/>
                </a:pPr>
                <a:r>
                  <a:rPr lang="en-US" altLang="zh-TW" dirty="0"/>
                  <a:t>P</a:t>
                </a:r>
                <a:r>
                  <a:rPr lang="en-US" altLang="zh-TW" dirty="0" smtClean="0"/>
                  <a:t>redict </a:t>
                </a:r>
                <a:r>
                  <a:rPr lang="en-US" altLang="zh-TW" dirty="0"/>
                  <a:t>query </a:t>
                </a:r>
                <a:r>
                  <a:rPr lang="en-US" altLang="zh-TW" dirty="0" smtClean="0"/>
                  <a:t>popularity based on its </a:t>
                </a:r>
                <a:r>
                  <a:rPr lang="en-US" altLang="zh-TW" dirty="0">
                    <a:solidFill>
                      <a:schemeClr val="accent3"/>
                    </a:solidFill>
                  </a:rPr>
                  <a:t>recent trend </a:t>
                </a:r>
                <a:r>
                  <a:rPr lang="en-US" altLang="zh-TW" dirty="0" smtClean="0"/>
                  <a:t>and </a:t>
                </a:r>
                <a:r>
                  <a:rPr lang="en-US" altLang="zh-TW" dirty="0">
                    <a:solidFill>
                      <a:schemeClr val="accent3"/>
                    </a:solidFill>
                  </a:rPr>
                  <a:t>periodicity</a:t>
                </a:r>
                <a:endParaRPr lang="en-US" altLang="zh-TW" dirty="0" smtClean="0">
                  <a:solidFill>
                    <a:schemeClr val="accent3"/>
                  </a:solidFill>
                </a:endParaRPr>
              </a:p>
              <a:p>
                <a:pPr lvl="1">
                  <a:buFont typeface="新細明體" pitchFamily="18" charset="-120"/>
                  <a:buChar char="。"/>
                </a:pPr>
                <a:r>
                  <a:rPr lang="en-US" altLang="zh-TW" dirty="0" smtClean="0"/>
                  <a:t>Time-sensitive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0+1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/>
                          </a:rPr>
                          <m:t>λ</m:t>
                        </m:r>
                      </m:e>
                    </m:d>
                  </m:oMath>
                </a14:m>
                <a:endParaRPr lang="en-US" altLang="zh-TW" b="0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r>
                  <a:rPr lang="en-US" altLang="zh-TW" b="0" dirty="0" smtClean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/>
                      </a:rPr>
                      <m:t>λ</m:t>
                    </m:r>
                    <m:r>
                      <a:rPr lang="el-GR" altLang="zh-TW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l-GR" altLang="zh-TW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altLang="zh-TW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0+1</m:t>
                        </m:r>
                      </m:sub>
                    </m:sSub>
                    <m:sSub>
                      <m:sSubPr>
                        <m:ctrlPr>
                          <a:rPr lang="el-GR" altLang="zh-TW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𝑡𝑟𝑒𝑛𝑑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</a:rPr>
                          <m:t>λ</m:t>
                        </m:r>
                      </m:e>
                    </m:d>
                    <m:r>
                      <a:rPr lang="el-GR" altLang="zh-TW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l-GR" altLang="zh-TW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l-GR" altLang="zh-TW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ba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0+1</m:t>
                        </m:r>
                      </m:sub>
                    </m:sSub>
                    <m:sSub>
                      <m:sSubPr>
                        <m:ctrlPr>
                          <a:rPr lang="el-GR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𝑝𝑒𝑟𝑖</m:t>
                        </m:r>
                      </m:sub>
                    </m:sSub>
                  </m:oMath>
                </a14:m>
                <a:endParaRPr lang="en-US" altLang="zh-TW" dirty="0" smtClean="0">
                  <a:ea typeface="Cambria Math"/>
                </a:endParaRPr>
              </a:p>
              <a:p>
                <a:pPr marL="548640" lvl="2" indent="0">
                  <a:buNone/>
                </a:pPr>
                <a:r>
                  <a:rPr lang="en-US" altLang="zh-TW" dirty="0" smtClean="0"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0"/>
            <a:ext cx="1066800" cy="329184"/>
          </a:xfrm>
        </p:spPr>
        <p:txBody>
          <a:bodyPr/>
          <a:lstStyle/>
          <a:p>
            <a:pPr algn="r"/>
            <a:fld id="{59EAE96B-96ED-45F0-97A6-B8D0BC1599C0}" type="slidenum">
              <a:rPr lang="zh-TW" altLang="en-US" sz="2400" smtClean="0"/>
              <a:pPr algn="r"/>
              <a:t>9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27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1275</TotalTime>
  <Words>1503</Words>
  <Application>Microsoft Office PowerPoint</Application>
  <PresentationFormat>如螢幕大小 (4:3)</PresentationFormat>
  <Paragraphs>239</Paragraphs>
  <Slides>22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清晰度</vt:lpstr>
      <vt:lpstr>Time-sensitive Personalized Query Auto-Completion</vt:lpstr>
      <vt:lpstr>Outline</vt:lpstr>
      <vt:lpstr>Introduction</vt:lpstr>
      <vt:lpstr>Introduction</vt:lpstr>
      <vt:lpstr>Introduction</vt:lpstr>
      <vt:lpstr>Introduction</vt:lpstr>
      <vt:lpstr>Flow Chart</vt:lpstr>
      <vt:lpstr>Outline</vt:lpstr>
      <vt:lpstr>Time-sensitive QAC </vt:lpstr>
      <vt:lpstr>Time-sensitive QAC </vt:lpstr>
      <vt:lpstr>Time-sensitive QAC </vt:lpstr>
      <vt:lpstr>Personalized QAC </vt:lpstr>
      <vt:lpstr>Personalized QAC </vt:lpstr>
      <vt:lpstr>Hybrid QAC </vt:lpstr>
      <vt:lpstr>Outline</vt:lpstr>
      <vt:lpstr>Experiment</vt:lpstr>
      <vt:lpstr>Experiment </vt:lpstr>
      <vt:lpstr>Experiment</vt:lpstr>
      <vt:lpstr>Experiment</vt:lpstr>
      <vt:lpstr>Experiment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Time-sensitive Personalized Query Auto-Completion</dc:title>
  <dc:creator>Alice</dc:creator>
  <cp:lastModifiedBy>Alice</cp:lastModifiedBy>
  <cp:revision>54</cp:revision>
  <dcterms:created xsi:type="dcterms:W3CDTF">2015-01-26T08:28:14Z</dcterms:created>
  <dcterms:modified xsi:type="dcterms:W3CDTF">2015-03-04T07:42:26Z</dcterms:modified>
</cp:coreProperties>
</file>